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.xml" ContentType="application/vnd.openxmlformats-officedocument.presentationml.tags+xml"/>
  <Override PartName="/ppt/notesSlides/notesSlide23.xml" ContentType="application/vnd.openxmlformats-officedocument.presentationml.notesSlide+xml"/>
  <Override PartName="/ppt/tags/tag2.xml" ContentType="application/vnd.openxmlformats-officedocument.presentationml.tags+xml"/>
  <Override PartName="/ppt/notesSlides/notesSlide2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80"/>
  </p:notesMasterIdLst>
  <p:handoutMasterIdLst>
    <p:handoutMasterId r:id="rId81"/>
  </p:handoutMasterIdLst>
  <p:sldIdLst>
    <p:sldId id="256" r:id="rId2"/>
    <p:sldId id="531" r:id="rId3"/>
    <p:sldId id="446" r:id="rId4"/>
    <p:sldId id="447" r:id="rId5"/>
    <p:sldId id="448" r:id="rId6"/>
    <p:sldId id="532" r:id="rId7"/>
    <p:sldId id="449" r:id="rId8"/>
    <p:sldId id="450" r:id="rId9"/>
    <p:sldId id="451" r:id="rId10"/>
    <p:sldId id="452" r:id="rId11"/>
    <p:sldId id="453" r:id="rId12"/>
    <p:sldId id="454" r:id="rId13"/>
    <p:sldId id="455" r:id="rId14"/>
    <p:sldId id="456" r:id="rId15"/>
    <p:sldId id="457" r:id="rId16"/>
    <p:sldId id="458" r:id="rId17"/>
    <p:sldId id="459" r:id="rId18"/>
    <p:sldId id="460" r:id="rId19"/>
    <p:sldId id="462" r:id="rId20"/>
    <p:sldId id="464" r:id="rId21"/>
    <p:sldId id="465" r:id="rId22"/>
    <p:sldId id="466" r:id="rId23"/>
    <p:sldId id="467" r:id="rId24"/>
    <p:sldId id="468" r:id="rId25"/>
    <p:sldId id="469" r:id="rId26"/>
    <p:sldId id="470" r:id="rId27"/>
    <p:sldId id="471" r:id="rId28"/>
    <p:sldId id="408" r:id="rId29"/>
    <p:sldId id="472" r:id="rId30"/>
    <p:sldId id="473" r:id="rId31"/>
    <p:sldId id="474" r:id="rId32"/>
    <p:sldId id="475" r:id="rId33"/>
    <p:sldId id="476" r:id="rId34"/>
    <p:sldId id="477" r:id="rId35"/>
    <p:sldId id="478" r:id="rId36"/>
    <p:sldId id="479" r:id="rId37"/>
    <p:sldId id="480" r:id="rId38"/>
    <p:sldId id="481" r:id="rId39"/>
    <p:sldId id="482" r:id="rId40"/>
    <p:sldId id="486" r:id="rId41"/>
    <p:sldId id="487" r:id="rId42"/>
    <p:sldId id="489" r:id="rId43"/>
    <p:sldId id="490" r:id="rId44"/>
    <p:sldId id="491" r:id="rId45"/>
    <p:sldId id="504" r:id="rId46"/>
    <p:sldId id="493" r:id="rId47"/>
    <p:sldId id="506" r:id="rId48"/>
    <p:sldId id="507" r:id="rId49"/>
    <p:sldId id="508" r:id="rId50"/>
    <p:sldId id="509" r:id="rId51"/>
    <p:sldId id="510" r:id="rId52"/>
    <p:sldId id="511" r:id="rId53"/>
    <p:sldId id="512" r:id="rId54"/>
    <p:sldId id="513" r:id="rId55"/>
    <p:sldId id="514" r:id="rId56"/>
    <p:sldId id="515" r:id="rId57"/>
    <p:sldId id="495" r:id="rId58"/>
    <p:sldId id="498" r:id="rId59"/>
    <p:sldId id="499" r:id="rId60"/>
    <p:sldId id="501" r:id="rId61"/>
    <p:sldId id="502" r:id="rId62"/>
    <p:sldId id="492" r:id="rId63"/>
    <p:sldId id="503" r:id="rId64"/>
    <p:sldId id="516" r:id="rId65"/>
    <p:sldId id="517" r:id="rId66"/>
    <p:sldId id="518" r:id="rId67"/>
    <p:sldId id="519" r:id="rId68"/>
    <p:sldId id="520" r:id="rId69"/>
    <p:sldId id="521" r:id="rId70"/>
    <p:sldId id="522" r:id="rId71"/>
    <p:sldId id="523" r:id="rId72"/>
    <p:sldId id="524" r:id="rId73"/>
    <p:sldId id="525" r:id="rId74"/>
    <p:sldId id="526" r:id="rId75"/>
    <p:sldId id="527" r:id="rId76"/>
    <p:sldId id="528" r:id="rId77"/>
    <p:sldId id="529" r:id="rId78"/>
    <p:sldId id="530" r:id="rId7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BB59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812" autoAdjust="0"/>
    <p:restoredTop sz="92246" autoAdjust="0"/>
  </p:normalViewPr>
  <p:slideViewPr>
    <p:cSldViewPr snapToGrid="0" snapToObjects="1">
      <p:cViewPr varScale="1">
        <p:scale>
          <a:sx n="98" d="100"/>
          <a:sy n="98" d="100"/>
        </p:scale>
        <p:origin x="11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4/27/21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4/27/21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>
              <a:buFont typeface="Wingdings" pitchFamily="2" charset="2"/>
              <a:buNone/>
            </a:pPr>
            <a:endParaRPr lang="en-US" sz="1000" dirty="0">
              <a:latin typeface="Calibr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857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20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39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383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Egalitarian</a:t>
            </a:r>
            <a:r>
              <a:rPr lang="en-US" baseline="0" dirty="0"/>
              <a:t> here is min utility across all agents.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27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2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698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sv-SE"/>
              <a:t>Nash:</a:t>
            </a:r>
            <a:r>
              <a:rPr lang="sv-SE" baseline="0"/>
              <a:t> </a:t>
            </a:r>
            <a:r>
              <a:rPr lang="sv-SE"/>
              <a:t>.49948 u1:.5161</a:t>
            </a:r>
            <a:r>
              <a:rPr lang="sv-SE" baseline="0"/>
              <a:t> u2:0.9677   --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5438180" y="6948715"/>
            <a:ext cx="4160937" cy="365276"/>
          </a:xfrm>
          <a:prstGeom prst="rect">
            <a:avLst/>
          </a:prstGeom>
        </p:spPr>
        <p:txBody>
          <a:bodyPr/>
          <a:lstStyle/>
          <a:p>
            <a:fld id="{2330720A-D525-496A-92EC-EE0266BC495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41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46140-7687-4C7A-A6BD-14145707DCAE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87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4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46140-7687-4C7A-A6BD-14145707DCAE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68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46140-7687-4C7A-A6BD-14145707DCAE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873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46140-7687-4C7A-A6BD-14145707DCAE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121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B032-85CE-44E1-9571-0869D08ADE2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742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6CB032-85CE-44E1-9571-0869D08ADE2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087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90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555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24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01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>
              <a:latin typeface="Calibr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05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CAF896-93A7-4EE6-9AE2-022B454D733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13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Dictatorship</a:t>
            </a:r>
            <a:r>
              <a:rPr lang="en-US" baseline="0" dirty="0"/>
              <a:t> – give all resources to first agent to arrive, end.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24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Water-filling image from </a:t>
            </a:r>
            <a:r>
              <a:rPr lang="en-US" dirty="0" err="1"/>
              <a:t>ppt|craft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47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NYU Stern IOMS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3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5.png"/><Relationship Id="rId2" Type="http://schemas.openxmlformats.org/officeDocument/2006/relationships/image" Target="../media/image9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3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8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13" Type="http://schemas.openxmlformats.org/officeDocument/2006/relationships/oleObject" Target="../embeddings/oleObject9.bin"/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3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11" Type="http://schemas.openxmlformats.org/officeDocument/2006/relationships/oleObject" Target="../embeddings/oleObject8.bin"/><Relationship Id="rId5" Type="http://schemas.openxmlformats.org/officeDocument/2006/relationships/image" Target="../media/image31.wmf"/><Relationship Id="rId10" Type="http://schemas.openxmlformats.org/officeDocument/2006/relationships/image" Target="../media/image33.wmf"/><Relationship Id="rId4" Type="http://schemas.openxmlformats.org/officeDocument/2006/relationships/oleObject" Target="../embeddings/oleObject4.bin"/><Relationship Id="rId9" Type="http://schemas.openxmlformats.org/officeDocument/2006/relationships/oleObject" Target="../embeddings/oleObject7.bin"/><Relationship Id="rId14" Type="http://schemas.openxmlformats.org/officeDocument/2006/relationships/image" Target="../media/image35.w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3.tif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8.jpe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2.png"/><Relationship Id="rId12" Type="http://schemas.openxmlformats.org/officeDocument/2006/relationships/image" Target="../media/image37.jpeg"/><Relationship Id="rId17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1.jpeg"/><Relationship Id="rId1" Type="http://schemas.openxmlformats.org/officeDocument/2006/relationships/tags" Target="../tags/tag1.xml"/><Relationship Id="rId6" Type="http://schemas.openxmlformats.org/officeDocument/2006/relationships/image" Target="../media/image21.png"/><Relationship Id="rId11" Type="http://schemas.openxmlformats.org/officeDocument/2006/relationships/image" Target="../media/image36.jpeg"/><Relationship Id="rId5" Type="http://schemas.openxmlformats.org/officeDocument/2006/relationships/image" Target="../media/image20.png"/><Relationship Id="rId15" Type="http://schemas.openxmlformats.org/officeDocument/2006/relationships/image" Target="../media/image40.jpeg"/><Relationship Id="rId10" Type="http://schemas.openxmlformats.org/officeDocument/2006/relationships/image" Target="../media/image25.png"/><Relationship Id="rId4" Type="http://schemas.openxmlformats.org/officeDocument/2006/relationships/image" Target="../media/image190.png"/><Relationship Id="rId9" Type="http://schemas.openxmlformats.org/officeDocument/2006/relationships/image" Target="../media/image24.png"/><Relationship Id="rId14" Type="http://schemas.openxmlformats.org/officeDocument/2006/relationships/image" Target="../media/image39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8.jpeg"/><Relationship Id="rId18" Type="http://schemas.openxmlformats.org/officeDocument/2006/relationships/image" Target="../media/image33.png"/><Relationship Id="rId3" Type="http://schemas.openxmlformats.org/officeDocument/2006/relationships/notesSlide" Target="../notesSlides/notesSlide24.xml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37.jpeg"/><Relationship Id="rId17" Type="http://schemas.openxmlformats.org/officeDocument/2006/relationships/image" Target="../media/image4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1.jpeg"/><Relationship Id="rId20" Type="http://schemas.openxmlformats.org/officeDocument/2006/relationships/image" Target="../media/image35.png"/><Relationship Id="rId1" Type="http://schemas.openxmlformats.org/officeDocument/2006/relationships/tags" Target="../tags/tag2.xml"/><Relationship Id="rId6" Type="http://schemas.openxmlformats.org/officeDocument/2006/relationships/image" Target="../media/image21.png"/><Relationship Id="rId11" Type="http://schemas.openxmlformats.org/officeDocument/2006/relationships/image" Target="../media/image36.jpe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40.jpeg"/><Relationship Id="rId23" Type="http://schemas.openxmlformats.org/officeDocument/2006/relationships/image" Target="../media/image38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0.png"/><Relationship Id="rId9" Type="http://schemas.openxmlformats.org/officeDocument/2006/relationships/image" Target="../media/image24.png"/><Relationship Id="rId14" Type="http://schemas.openxmlformats.org/officeDocument/2006/relationships/image" Target="../media/image39.jpeg"/><Relationship Id="rId22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51.png"/><Relationship Id="rId7" Type="http://schemas.openxmlformats.org/officeDocument/2006/relationships/image" Target="../media/image4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59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#23 – 04/20/2021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247272"/>
              </p:ext>
            </p:extLst>
          </p:nvPr>
        </p:nvGraphicFramePr>
        <p:xfrm>
          <a:off x="541894" y="2325762"/>
          <a:ext cx="7908423" cy="39265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361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0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3538">
                <a:tc>
                  <a:txBody>
                    <a:bodyPr/>
                    <a:lstStyle/>
                    <a:p>
                      <a:r>
                        <a:rPr lang="en-US" dirty="0"/>
                        <a:t>Property</a:t>
                      </a:r>
                      <a:endParaRPr lang="en-US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Static (DRF)</a:t>
                      </a:r>
                      <a:endParaRPr lang="en-US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Dynamic (Desired)</a:t>
                      </a:r>
                      <a:endParaRPr lang="en-US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538">
                <a:tc>
                  <a:txBody>
                    <a:bodyPr/>
                    <a:lstStyle/>
                    <a:p>
                      <a:r>
                        <a:rPr lang="en-US" dirty="0"/>
                        <a:t>Envy freeness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EF: No swaps.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EF: No swaps at any step.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18314">
                <a:tc>
                  <a:txBody>
                    <a:bodyPr/>
                    <a:lstStyle/>
                    <a:p>
                      <a:r>
                        <a:rPr lang="en-US" dirty="0"/>
                        <a:t>Sharing incentives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SI: At least as good as equal</a:t>
                      </a:r>
                      <a:r>
                        <a:rPr lang="en-US" baseline="0" dirty="0"/>
                        <a:t> split.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SI: At least as good as equal split</a:t>
                      </a:r>
                      <a:r>
                        <a:rPr lang="en-US" baseline="0" dirty="0"/>
                        <a:t> to every present agent at all steps.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820">
                <a:tc>
                  <a:txBody>
                    <a:bodyPr/>
                    <a:lstStyle/>
                    <a:p>
                      <a:r>
                        <a:rPr lang="en-US" dirty="0"/>
                        <a:t>Strategyproofness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SP: No gains</a:t>
                      </a:r>
                      <a:r>
                        <a:rPr lang="en-US" baseline="0" dirty="0"/>
                        <a:t> by m</a:t>
                      </a:r>
                      <a:r>
                        <a:rPr lang="en-US" dirty="0"/>
                        <a:t>isreporting.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SP: No gains at any step by misreporting.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1831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Pareto optimality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 : No “better” allocation.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Mathematica1"/>
                        </a:rPr>
                        <a:t>DPO:</a:t>
                      </a:r>
                      <a:r>
                        <a:rPr lang="en-US" baseline="0" dirty="0">
                          <a:sym typeface="Mathematica1"/>
                        </a:rPr>
                        <a:t> </a:t>
                      </a:r>
                      <a:r>
                        <a:rPr lang="en-US" dirty="0">
                          <a:sym typeface="Mathematica1"/>
                        </a:rPr>
                        <a:t>At any step k, no “better” allocation using k/n share of each resource.</a:t>
                      </a:r>
                      <a:endParaRPr lang="en-US" dirty="0">
                        <a:latin typeface="Calibri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Desiderata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Properties of DRF, aims for a dynamic generalization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58021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10248" cy="1371600"/>
          </a:xfrm>
        </p:spPr>
        <p:txBody>
          <a:bodyPr/>
          <a:lstStyle/>
          <a:p>
            <a:r>
              <a:rPr lang="en-US"/>
              <a:t>Impossibility 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Envy freeness + Dynamic Pareto optimality = Impossible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DPO requires allocating too much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Later agents might envy earlier agents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Dropping either of them completely </a:t>
            </a:r>
            <a:r>
              <a:rPr lang="en-US" dirty="0">
                <a:sym typeface="Wingdings" pitchFamily="2" charset="2"/>
              </a:rPr>
              <a:t> trivial mechanisms!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 pitchFamily="2" charset="2"/>
              </a:rPr>
              <a:t>Drop EF, trivial DPO mechanism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 pitchFamily="2" charset="2"/>
              </a:rPr>
              <a:t>Drop DPO, trivial EF mechanism ??????????</a:t>
            </a:r>
            <a:endParaRPr lang="en-US" dirty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Relax one at a time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61450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03476" cy="1371600"/>
          </a:xfrm>
        </p:spPr>
        <p:txBody>
          <a:bodyPr/>
          <a:lstStyle/>
          <a:p>
            <a:r>
              <a:rPr lang="en-US"/>
              <a:t>1) Relaxing Envy Freeness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Envy impossible to avoid if efficiency (DPO) required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But unfair if an agent is allocated resources while being envied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Dynamic Envy Freeness (DEF)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If agent </a:t>
            </a:r>
            <a:r>
              <a:rPr lang="en-US" b="0" i="1" dirty="0" err="1"/>
              <a:t>i</a:t>
            </a:r>
            <a:r>
              <a:rPr lang="en-US" b="0" dirty="0"/>
              <a:t> envies agent </a:t>
            </a:r>
            <a:r>
              <a:rPr lang="en-US" b="0" i="1" dirty="0"/>
              <a:t>j</a:t>
            </a:r>
            <a:r>
              <a:rPr lang="en-US" b="0" dirty="0"/>
              <a:t>, then </a:t>
            </a:r>
            <a:r>
              <a:rPr lang="en-US" b="0" i="1" dirty="0"/>
              <a:t>j</a:t>
            </a:r>
            <a:r>
              <a:rPr lang="en-US" b="0" dirty="0"/>
              <a:t> must have arrived before </a:t>
            </a:r>
            <a:r>
              <a:rPr lang="en-US" b="0" i="1" dirty="0" err="1"/>
              <a:t>i</a:t>
            </a:r>
            <a:r>
              <a:rPr lang="en-US" b="0" dirty="0"/>
              <a:t> did, and must not have been allocated any resources since </a:t>
            </a:r>
            <a:r>
              <a:rPr lang="en-US" b="0" dirty="0" err="1"/>
              <a:t>i</a:t>
            </a:r>
            <a:r>
              <a:rPr lang="en-US" b="0" dirty="0"/>
              <a:t> arrived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Comparison to Forward EF </a:t>
            </a:r>
            <a:r>
              <a:rPr lang="en-US" sz="1400" b="0" dirty="0"/>
              <a:t>[Walsh ADT-11]</a:t>
            </a:r>
            <a:r>
              <a:rPr lang="en-US" dirty="0"/>
              <a:t>: An agent may only envy agents that arrived after her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Forward EF is strictly weaker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Trivial FEF mechanism ???????????????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50092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73310" cy="1371600"/>
          </a:xfrm>
        </p:spPr>
        <p:txBody>
          <a:bodyPr/>
          <a:lstStyle/>
          <a:p>
            <a:r>
              <a:rPr lang="en-US" dirty="0"/>
              <a:t>Mechanism: Dynamic-DRF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30559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Agent </a:t>
            </a:r>
            <a:r>
              <a:rPr lang="en-US" i="1" dirty="0"/>
              <a:t>k</a:t>
            </a:r>
            <a:r>
              <a:rPr lang="en-US" dirty="0"/>
              <a:t> arrives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Start with (previous) allocation of step </a:t>
            </a:r>
            <a:r>
              <a:rPr lang="en-US" i="1" dirty="0"/>
              <a:t>k</a:t>
            </a:r>
            <a:r>
              <a:rPr lang="en-US" dirty="0"/>
              <a:t>-1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Keep allocating to all agents having the minimum “dominant” (largest) share at the same rate</a:t>
            </a:r>
          </a:p>
          <a:p>
            <a:pPr marL="617220" lvl="1" indent="-342900">
              <a:buFont typeface="Arial" charset="0"/>
              <a:buChar char="•"/>
            </a:pPr>
            <a:r>
              <a:rPr lang="en-US" b="0" dirty="0"/>
              <a:t>Until a </a:t>
            </a:r>
            <a:r>
              <a:rPr lang="en-US" i="1" dirty="0"/>
              <a:t>k</a:t>
            </a:r>
            <a:r>
              <a:rPr lang="en-US" b="0" dirty="0"/>
              <a:t>/</a:t>
            </a:r>
            <a:r>
              <a:rPr lang="en-US" b="0" i="1" dirty="0"/>
              <a:t>n</a:t>
            </a:r>
            <a:r>
              <a:rPr lang="en-US" b="0" dirty="0"/>
              <a:t> fraction of at least one resource is allocated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(A constrained “water-filling” algorithm.)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23216" y="4732000"/>
            <a:ext cx="8598103" cy="1671146"/>
            <a:chOff x="123216" y="4732000"/>
            <a:chExt cx="8598103" cy="1671146"/>
          </a:xfrm>
        </p:grpSpPr>
        <p:sp>
          <p:nvSpPr>
            <p:cNvPr id="9" name="Rounded Rectangle 8"/>
            <p:cNvSpPr/>
            <p:nvPr/>
          </p:nvSpPr>
          <p:spPr>
            <a:xfrm>
              <a:off x="491719" y="4732000"/>
              <a:ext cx="8229600" cy="1671146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Dynamic-DRF satisfies relaxed envy freeness (DEF) along with the other properties (DPO, SI, SP). 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23216" y="48750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91625" y="2766498"/>
            <a:ext cx="1492758" cy="180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2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68064" cy="1371600"/>
          </a:xfrm>
        </p:spPr>
        <p:txBody>
          <a:bodyPr/>
          <a:lstStyle/>
          <a:p>
            <a:r>
              <a:rPr lang="en-US"/>
              <a:t>Dynamic-DRF </a:t>
            </a:r>
            <a:r>
              <a:rPr lang="en-US" dirty="0"/>
              <a:t>illustrated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4200" y="4305300"/>
            <a:ext cx="838200" cy="880110"/>
          </a:xfrm>
          <a:prstGeom prst="rect">
            <a:avLst/>
          </a:prstGeom>
          <a:noFill/>
        </p:spPr>
      </p:pic>
      <p:pic>
        <p:nvPicPr>
          <p:cNvPr id="6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0" y="4305300"/>
            <a:ext cx="838200" cy="880110"/>
          </a:xfrm>
          <a:prstGeom prst="rect">
            <a:avLst/>
          </a:prstGeom>
          <a:noFill/>
        </p:spPr>
      </p:pic>
      <p:pic>
        <p:nvPicPr>
          <p:cNvPr id="7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7600" y="4305300"/>
            <a:ext cx="838200" cy="880110"/>
          </a:xfrm>
          <a:prstGeom prst="rect">
            <a:avLst/>
          </a:prstGeom>
          <a:noFill/>
        </p:spPr>
      </p:pic>
      <p:sp>
        <p:nvSpPr>
          <p:cNvPr id="8" name="Flowchart: Connector 7"/>
          <p:cNvSpPr/>
          <p:nvPr/>
        </p:nvSpPr>
        <p:spPr bwMode="auto">
          <a:xfrm>
            <a:off x="7696200" y="4343400"/>
            <a:ext cx="381000" cy="381000"/>
          </a:xfrm>
          <a:prstGeom prst="flowChartConnector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9" name="Flowchart: Connector 8"/>
          <p:cNvSpPr/>
          <p:nvPr/>
        </p:nvSpPr>
        <p:spPr bwMode="auto">
          <a:xfrm>
            <a:off x="3352800" y="4343400"/>
            <a:ext cx="381000" cy="381000"/>
          </a:xfrm>
          <a:prstGeom prst="flowChartConnector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57200" y="2057400"/>
            <a:ext cx="192024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3340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60020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590800" y="2057400"/>
            <a:ext cx="192024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68224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74904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33400" y="32004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600200" y="36576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682240" y="32004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3749040" y="36576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4739640" y="2057400"/>
            <a:ext cx="192024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481584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88264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815840" y="36576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882640" y="32004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33400" y="31242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600200" y="31242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33400" y="2667000"/>
            <a:ext cx="685800" cy="457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1600200" y="2667000"/>
            <a:ext cx="685800" cy="457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682240" y="26670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3749040" y="35814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4815840" y="35814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5882640" y="26670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6858000" y="2057400"/>
            <a:ext cx="192024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93420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8001000" y="21336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1600200" y="25908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533400" y="21336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6934200" y="32004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-25000" dirty="0">
              <a:ln>
                <a:noFill/>
              </a:ln>
              <a:solidFill>
                <a:srgbClr val="C00000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8001000" y="3657600"/>
            <a:ext cx="685800" cy="76200"/>
          </a:xfrm>
          <a:prstGeom prst="rect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cxnSp>
        <p:nvCxnSpPr>
          <p:cNvPr id="40" name="Straight Connector 39"/>
          <p:cNvCxnSpPr/>
          <p:nvPr/>
        </p:nvCxnSpPr>
        <p:spPr bwMode="auto">
          <a:xfrm rot="10800000" flipH="1">
            <a:off x="533400" y="3200400"/>
            <a:ext cx="685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 rot="10800000" flipH="1">
            <a:off x="533400" y="2667000"/>
            <a:ext cx="685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Straight Connector 41"/>
          <p:cNvCxnSpPr/>
          <p:nvPr/>
        </p:nvCxnSpPr>
        <p:spPr bwMode="auto">
          <a:xfrm rot="10800000" flipH="1">
            <a:off x="1600200" y="2667000"/>
            <a:ext cx="685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Straight Connector 42"/>
          <p:cNvCxnSpPr/>
          <p:nvPr/>
        </p:nvCxnSpPr>
        <p:spPr bwMode="auto">
          <a:xfrm rot="10800000" flipH="1">
            <a:off x="1600200" y="3198811"/>
            <a:ext cx="6858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1066800" y="43434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  <a:cs typeface="Calibri" pitchFamily="34" charset="0"/>
              </a:rPr>
              <a:t>Total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115408" y="3776004"/>
            <a:ext cx="93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(1,</a:t>
            </a:r>
            <a:r>
              <a:rPr lang="el-GR" dirty="0"/>
              <a:t>ε</a:t>
            </a:r>
            <a:r>
              <a:rPr lang="en-US" dirty="0"/>
              <a:t>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311140" y="3776004"/>
            <a:ext cx="93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</a:t>
            </a:r>
            <a:r>
              <a:rPr lang="el-GR" dirty="0"/>
              <a:t>ε</a:t>
            </a:r>
            <a:r>
              <a:rPr lang="en-US" dirty="0"/>
              <a:t>,1)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430672" y="3781864"/>
            <a:ext cx="937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(1,</a:t>
            </a:r>
            <a:r>
              <a:rPr lang="el-GR" dirty="0"/>
              <a:t>ε</a:t>
            </a:r>
            <a:r>
              <a:rPr lang="en-US" dirty="0"/>
              <a:t>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400864" y="433778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610664" y="433778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744264" y="433778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179227" y="1441757"/>
            <a:ext cx="2812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3 agents, 2 resources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30480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8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8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8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8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8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8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8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8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8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8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8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8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8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8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8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8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8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8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4" grpId="0"/>
      <p:bldP spid="45" grpId="0"/>
      <p:bldP spid="46" grpId="0"/>
      <p:bldP spid="47" grpId="0"/>
      <p:bldP spid="49" grpId="0"/>
      <p:bldP spid="50" grpId="0"/>
      <p:bldP spid="51" grpId="0"/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2) Relaxing DPO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7620000" cy="4601845"/>
          </a:xfrm>
        </p:spPr>
        <p:txBody>
          <a:bodyPr>
            <a:normAutofit/>
          </a:bodyPr>
          <a:lstStyle/>
          <a:p>
            <a:r>
              <a:rPr lang="en-US" dirty="0"/>
              <a:t>Sometimes </a:t>
            </a:r>
            <a:r>
              <a:rPr lang="en-US" dirty="0">
                <a:solidFill>
                  <a:schemeClr val="tx2"/>
                </a:solidFill>
              </a:rPr>
              <a:t>total fairness</a:t>
            </a:r>
            <a:r>
              <a:rPr lang="en-US" dirty="0"/>
              <a:t> desired</a:t>
            </a:r>
          </a:p>
          <a:p>
            <a:r>
              <a:rPr lang="en-US" dirty="0"/>
              <a:t>Naïve approach: Wait for all the agents to arrive and then do a static envy free and Pareto optimal allocation 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Can we allocate more resources early?</a:t>
            </a: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Cautious Dynamic Pareto Optimality </a:t>
            </a:r>
            <a:r>
              <a:rPr lang="en-US" dirty="0"/>
              <a:t>(CDPO)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At every step, allocate as much as possible while ensuring EF can be achieved in the end irrespective of the future demands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Cautious-LP: a constrained water-filling mechanism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23034" y="5081366"/>
            <a:ext cx="8556825" cy="1384995"/>
            <a:chOff x="164494" y="4675475"/>
            <a:chExt cx="8556825" cy="1384995"/>
          </a:xfrm>
        </p:grpSpPr>
        <p:sp>
          <p:nvSpPr>
            <p:cNvPr id="10" name="Rounded Rectangle 9"/>
            <p:cNvSpPr/>
            <p:nvPr/>
          </p:nvSpPr>
          <p:spPr>
            <a:xfrm>
              <a:off x="491719" y="4732000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/>
                <a:t>Cautious-LP satisfies relaxed dynamic Pareto optimality (CDPO) along with the other properties (EF, SI, SP).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4494" y="46754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730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Experimental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 static DRF paper has had a big effect in industry.</a:t>
            </a:r>
          </a:p>
          <a:p>
            <a:r>
              <a:rPr lang="en-US" dirty="0"/>
              <a:t>Now: Dynamic-DRF and Cautious-LP under two objectives:</a:t>
            </a:r>
          </a:p>
          <a:p>
            <a:pPr lvl="1"/>
            <a:r>
              <a:rPr lang="en-US" dirty="0"/>
              <a:t>Maximize the sum of dominant shares (utilitarian, </a:t>
            </a:r>
            <a:r>
              <a:rPr lang="en-US" dirty="0" err="1"/>
              <a:t>maxsum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Maximize the minimum dominant share (egalitarian, </a:t>
            </a:r>
            <a:r>
              <a:rPr lang="en-US" dirty="0" err="1"/>
              <a:t>maxmin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Comparison with provable lower and upper bounds</a:t>
            </a:r>
          </a:p>
          <a:p>
            <a:endParaRPr lang="en-US" dirty="0"/>
          </a:p>
          <a:p>
            <a:r>
              <a:rPr lang="en-US" dirty="0"/>
              <a:t>Data: traces of real workloads on a Google compute cell</a:t>
            </a:r>
          </a:p>
          <a:p>
            <a:pPr lvl="1"/>
            <a:r>
              <a:rPr lang="en-US" dirty="0"/>
              <a:t>7-hour period in 2011, 2 resources (CPU and RAM)</a:t>
            </a:r>
          </a:p>
          <a:p>
            <a:pPr lvl="1"/>
            <a:r>
              <a:rPr lang="en-US" dirty="0" err="1">
                <a:latin typeface="Calibri" pitchFamily="34" charset="0"/>
              </a:rPr>
              <a:t>code.google.com</a:t>
            </a:r>
            <a:r>
              <a:rPr lang="en-US" dirty="0">
                <a:latin typeface="Calibri" pitchFamily="34" charset="0"/>
              </a:rPr>
              <a:t>/p/</a:t>
            </a:r>
            <a:r>
              <a:rPr lang="en-US" dirty="0" err="1">
                <a:latin typeface="Calibri" pitchFamily="34" charset="0"/>
              </a:rPr>
              <a:t>googleclusterdata</a:t>
            </a:r>
            <a:r>
              <a:rPr lang="en-US" dirty="0">
                <a:latin typeface="Calibri" pitchFamily="34" charset="0"/>
              </a:rPr>
              <a:t>/wiki/ClusterData2011_1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8232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921062" cy="1371600"/>
          </a:xfrm>
        </p:spPr>
        <p:txBody>
          <a:bodyPr/>
          <a:lstStyle/>
          <a:p>
            <a:r>
              <a:rPr lang="en-US"/>
              <a:t>Experimental 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-278528" y="1707934"/>
            <a:ext cx="4937760" cy="4267200"/>
            <a:chOff x="-152400" y="1707934"/>
            <a:chExt cx="4937760" cy="4267200"/>
          </a:xfrm>
        </p:grpSpPr>
        <p:pic>
          <p:nvPicPr>
            <p:cNvPr id="1031" name="Picture 7" descr="D:\Dropbox\Research\Ariel\dynamic_fairness\tex\DynFairDiv.AAMAS13\Full_version\images\100-maxsum.ep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2400" y="1707934"/>
              <a:ext cx="493776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914400" y="5144137"/>
              <a:ext cx="3429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itchFamily="34" charset="0"/>
                </a:rPr>
                <a:t>Maxsum</a:t>
              </a:r>
              <a:r>
                <a:rPr lang="en-US" dirty="0">
                  <a:latin typeface="Calibri" pitchFamily="34" charset="0"/>
                </a:rPr>
                <a:t> objective</a:t>
              </a:r>
              <a:br>
                <a:rPr lang="en-US" dirty="0">
                  <a:latin typeface="Calibri" pitchFamily="34" charset="0"/>
                </a:rPr>
              </a:br>
              <a:r>
                <a:rPr lang="en-US" dirty="0">
                  <a:latin typeface="Calibri" pitchFamily="34" charset="0"/>
                </a:rPr>
                <a:t>100 agents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038072" y="1707934"/>
            <a:ext cx="5242560" cy="4259997"/>
            <a:chOff x="4053840" y="1219200"/>
            <a:chExt cx="5242560" cy="4259997"/>
          </a:xfrm>
        </p:grpSpPr>
        <p:pic>
          <p:nvPicPr>
            <p:cNvPr id="1032" name="Picture 8" descr="D:\Dropbox\Research\Ariel\dynamic_fairness\tex\DynFairDiv.AAMAS13\Full_version\images\100-maxmin.ep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3840" y="1219200"/>
              <a:ext cx="524256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5486400" y="4648200"/>
              <a:ext cx="3352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latin typeface="Calibri" pitchFamily="34" charset="0"/>
                </a:rPr>
                <a:t>Maxmin</a:t>
              </a:r>
              <a:r>
                <a:rPr lang="en-US" dirty="0">
                  <a:latin typeface="Calibri" pitchFamily="34" charset="0"/>
                </a:rPr>
                <a:t> objective</a:t>
              </a:r>
              <a:br>
                <a:rPr lang="en-US" dirty="0">
                  <a:latin typeface="Calibri" pitchFamily="34" charset="0"/>
                </a:rPr>
              </a:br>
              <a:r>
                <a:rPr lang="en-US" dirty="0">
                  <a:latin typeface="Calibri" pitchFamily="34" charset="0"/>
                </a:rPr>
                <a:t>100 agents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451913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Relaxation: allowing zero demands</a:t>
            </a:r>
          </a:p>
          <a:p>
            <a:pPr lvl="1"/>
            <a:r>
              <a:rPr lang="en-US" dirty="0"/>
              <a:t>Trivial mechanisms for SI+DPO+SP no longer work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Open question: </a:t>
            </a:r>
            <a:r>
              <a:rPr lang="en-US" dirty="0"/>
              <a:t>possibility of SI+DPO+SP in this case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Allowing agent departures and revocability of resources</a:t>
            </a:r>
          </a:p>
          <a:p>
            <a:pPr lvl="1"/>
            <a:r>
              <a:rPr lang="en-US" dirty="0"/>
              <a:t>No re-arrivals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same mechanism (water-filling) for freed resources</a:t>
            </a:r>
          </a:p>
          <a:p>
            <a:pPr lvl="1"/>
            <a:r>
              <a:rPr lang="en-US" dirty="0"/>
              <a:t>Departures with re-arrivals</a:t>
            </a:r>
          </a:p>
          <a:p>
            <a:pPr lvl="2"/>
            <a:r>
              <a:rPr lang="en-US" dirty="0"/>
              <a:t>Pareto optimality requires allocating resources freed on a departure</a:t>
            </a:r>
          </a:p>
          <a:p>
            <a:pPr lvl="2"/>
            <a:r>
              <a:rPr lang="en-US" dirty="0"/>
              <a:t>Need to revoke when the departed agent re-arrives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06192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26180" cy="1371600"/>
          </a:xfrm>
        </p:spPr>
        <p:txBody>
          <a:bodyPr/>
          <a:lstStyle/>
          <a:p>
            <a:r>
              <a:rPr lang="en-US" dirty="0"/>
              <a:t>What about Indivisible items?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Recall: even in the static setting, an envy-free allocation may not exist (we’ll talk about this more next week):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So: change our desiderata from previous part of lecture</a:t>
            </a:r>
          </a:p>
          <a:p>
            <a:endParaRPr lang="en-US" dirty="0"/>
          </a:p>
          <a:p>
            <a:r>
              <a:rPr lang="en-US" dirty="0"/>
              <a:t>New model: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i="1" dirty="0"/>
              <a:t>k</a:t>
            </a:r>
            <a:r>
              <a:rPr lang="en-US" b="0" dirty="0"/>
              <a:t> agents, each with private utility for each of </a:t>
            </a:r>
            <a:r>
              <a:rPr lang="en-US" b="0" i="1" dirty="0"/>
              <a:t>m</a:t>
            </a:r>
            <a:r>
              <a:rPr lang="en-US" b="0" dirty="0"/>
              <a:t> items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Items</a:t>
            </a:r>
            <a:r>
              <a:rPr lang="en-US" b="0" dirty="0"/>
              <a:t> arrive one at a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Agents bid “like” or “dislike” on items when they arrive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Mechanism must assign items when they arrive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5416" y="1341228"/>
            <a:ext cx="2653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Aleksandrov</a:t>
            </a:r>
            <a:r>
              <a:rPr lang="en-US" sz="1400" dirty="0"/>
              <a:t> et al. IJCAI-2015]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3380" y="23353"/>
            <a:ext cx="900386" cy="9003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2296" y="202994"/>
            <a:ext cx="1671145" cy="1070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0335" y="473546"/>
            <a:ext cx="1404190" cy="11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2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0CB8-0ECE-C94E-B482-97EBEA01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EE130-BE1B-CA45-B728-18DE7CA2A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Please turn in a project checkup by April 29</a:t>
            </a:r>
            <a:r>
              <a:rPr lang="en-US" baseline="30000" dirty="0"/>
              <a:t>th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Very simple – can just be a paragraph or two written in your project Slack channel, or a new PDF</a:t>
            </a:r>
          </a:p>
          <a:p>
            <a:endParaRPr lang="en-US" dirty="0"/>
          </a:p>
          <a:p>
            <a:r>
              <a:rPr lang="en-US" dirty="0"/>
              <a:t>Research videos: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Please do make a 10-15 minute video covering a research paper, and/or your research project – something relevant in the space.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This can be done with your group, too!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No exams: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Counting as full %, per syllabus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23BEF-6D88-2944-AFC4-ACB551E81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252138" cy="1371600"/>
          </a:xfrm>
        </p:spPr>
        <p:txBody>
          <a:bodyPr/>
          <a:lstStyle/>
          <a:p>
            <a:r>
              <a:rPr lang="en-US" dirty="0"/>
              <a:t>The Like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914290" cy="4373563"/>
          </a:xfrm>
        </p:spPr>
        <p:txBody>
          <a:bodyPr/>
          <a:lstStyle/>
          <a:p>
            <a:r>
              <a:rPr lang="en-US" dirty="0"/>
              <a:t>LIKE Mechanism: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Item arrives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 subset of agents bid “Like”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Mechanism allocates uniformly at random amongst “Likers”</a:t>
            </a:r>
          </a:p>
          <a:p>
            <a:endParaRPr lang="en-US" b="0" dirty="0"/>
          </a:p>
          <a:p>
            <a:r>
              <a:rPr lang="en-US" dirty="0"/>
              <a:t>BALANCED-LIKE Mechanism: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Same as LIKE, but allocates randomly amongst “Likers” that have received the fewest overall number of items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Guarantees agent receives at least 1 item per every </a:t>
            </a:r>
            <a:r>
              <a:rPr lang="en-US" b="0" i="1" dirty="0"/>
              <a:t>k</a:t>
            </a:r>
            <a:r>
              <a:rPr lang="en-US" b="0" dirty="0"/>
              <a:t> she Likes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6815" y="1101548"/>
            <a:ext cx="1844675" cy="15799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11669" y="3570049"/>
            <a:ext cx="3011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Bad properties ?????????</a:t>
            </a:r>
          </a:p>
        </p:txBody>
      </p:sp>
    </p:spTree>
    <p:extLst>
      <p:ext uri="{BB962C8B-B14F-4D97-AF65-F5344CB8AC3E}">
        <p14:creationId xmlns:p14="http://schemas.microsoft.com/office/powerpoint/2010/main" val="131919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89986" cy="1371600"/>
          </a:xfrm>
        </p:spPr>
        <p:txBody>
          <a:bodyPr/>
          <a:lstStyle/>
          <a:p>
            <a:r>
              <a:rPr lang="en-US" dirty="0"/>
              <a:t>Strategy </a:t>
            </a:r>
            <a:r>
              <a:rPr lang="en-US" dirty="0" err="1"/>
              <a:t>Proofness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1826172"/>
          </a:xfrm>
        </p:spPr>
        <p:txBody>
          <a:bodyPr/>
          <a:lstStyle/>
          <a:p>
            <a:r>
              <a:rPr lang="en-US" dirty="0"/>
              <a:t>LIKE Mechanism 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Yes, always Like if utility is nonzero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45850" y="2665687"/>
            <a:ext cx="8556825" cy="1384995"/>
            <a:chOff x="164494" y="4675475"/>
            <a:chExt cx="8556825" cy="1384995"/>
          </a:xfrm>
        </p:grpSpPr>
        <p:sp>
          <p:nvSpPr>
            <p:cNvPr id="13" name="Rounded Rectangle 12"/>
            <p:cNvSpPr/>
            <p:nvPr/>
          </p:nvSpPr>
          <p:spPr>
            <a:xfrm>
              <a:off x="491719" y="4732000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LIKE is strategy proof for general utility functions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4494" y="46754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5804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589986" cy="1371600"/>
          </a:xfrm>
        </p:spPr>
        <p:txBody>
          <a:bodyPr/>
          <a:lstStyle/>
          <a:p>
            <a:r>
              <a:rPr lang="en-US" dirty="0"/>
              <a:t>Strategy </a:t>
            </a:r>
            <a:r>
              <a:rPr lang="en-US" dirty="0" err="1"/>
              <a:t>Proofness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1826172"/>
          </a:xfrm>
        </p:spPr>
        <p:txBody>
          <a:bodyPr/>
          <a:lstStyle/>
          <a:p>
            <a:r>
              <a:rPr lang="en-US" dirty="0"/>
              <a:t>BALANCED-LIKE Mechanism  ?????????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45850" y="2159866"/>
            <a:ext cx="8556825" cy="1384995"/>
            <a:chOff x="164494" y="4675475"/>
            <a:chExt cx="8556825" cy="1384995"/>
          </a:xfrm>
        </p:grpSpPr>
        <p:sp>
          <p:nvSpPr>
            <p:cNvPr id="6" name="Rounded Rectangle 5"/>
            <p:cNvSpPr/>
            <p:nvPr/>
          </p:nvSpPr>
          <p:spPr>
            <a:xfrm>
              <a:off x="491719" y="4732000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BALANCED-LIKE is not SP, even for 0/1 utilities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4494" y="46754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613388"/>
              </p:ext>
            </p:extLst>
          </p:nvPr>
        </p:nvGraphicFramePr>
        <p:xfrm>
          <a:off x="145850" y="4391216"/>
          <a:ext cx="30387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4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33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0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Agent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41442" y="4014035"/>
            <a:ext cx="224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 private utilities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89586" y="3635298"/>
            <a:ext cx="51081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/>
              </a:rPr>
              <a:t>EV of truthful A1 vs. truthful A2 and A3 ??????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0.5: a </a:t>
            </a:r>
            <a:r>
              <a:rPr lang="en-US" dirty="0">
                <a:sym typeface="Wingdings"/>
              </a:rPr>
              <a:t> not b  not c, 0.5*1 = 1/2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0.5: not a  </a:t>
            </a:r>
            <a:r>
              <a:rPr lang="is-IS" dirty="0">
                <a:sym typeface="Wingdings"/>
              </a:rPr>
              <a:t>…</a:t>
            </a:r>
          </a:p>
          <a:p>
            <a:pPr marL="742950" lvl="1" indent="-285750">
              <a:buFont typeface="Arial" charset="0"/>
              <a:buChar char="•"/>
            </a:pPr>
            <a:r>
              <a:rPr lang="is-IS" dirty="0">
                <a:sym typeface="Wingdings"/>
              </a:rPr>
              <a:t>0.5: not b  c = 0.5*0.5*1 = 1/4</a:t>
            </a:r>
          </a:p>
          <a:p>
            <a:pPr marL="742950" lvl="1" indent="-285750">
              <a:buFont typeface="Arial" charset="0"/>
              <a:buChar char="•"/>
            </a:pPr>
            <a:r>
              <a:rPr lang="is-IS" dirty="0">
                <a:sym typeface="Wingdings"/>
              </a:rPr>
              <a:t>0.5: b  0.5 c = 0.5*0.5*(1 + 0.5*1) = 3/8</a:t>
            </a:r>
          </a:p>
          <a:p>
            <a:pPr marL="285750" indent="-285750">
              <a:buFont typeface="Arial" charset="0"/>
              <a:buChar char="•"/>
            </a:pPr>
            <a:r>
              <a:rPr lang="is-IS" dirty="0">
                <a:sym typeface="Wingdings"/>
              </a:rPr>
              <a:t>EV = </a:t>
            </a:r>
            <a:r>
              <a:rPr lang="en-US" dirty="0">
                <a:sym typeface="Wingdings"/>
              </a:rPr>
              <a:t>1/2 </a:t>
            </a:r>
            <a:r>
              <a:rPr lang="is-IS" dirty="0">
                <a:sym typeface="Wingdings"/>
              </a:rPr>
              <a:t>+ </a:t>
            </a:r>
            <a:r>
              <a:rPr lang="en-US" dirty="0">
                <a:sym typeface="Wingdings"/>
              </a:rPr>
              <a:t>1/4</a:t>
            </a:r>
            <a:r>
              <a:rPr lang="is-IS" dirty="0">
                <a:sym typeface="Wingdings"/>
              </a:rPr>
              <a:t> + 3/8 = 9/8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1442" y="5879391"/>
            <a:ext cx="224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Arrivals: a </a:t>
            </a:r>
            <a:r>
              <a:rPr lang="en-US" dirty="0">
                <a:sym typeface="Wingdings"/>
              </a:rPr>
              <a:t> b  c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89585" y="5389624"/>
            <a:ext cx="51081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sym typeface="Wingdings"/>
              </a:rPr>
              <a:t>Manipulation: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Don’t bid on item a  Agent 2 gets 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Bid on b  0.5: get b = 1/2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Bid on c  have b?  0.5: get c; not b?  c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ym typeface="Wingdings"/>
              </a:rPr>
              <a:t>EV = 1/2 + 1/2 + 1/4 </a:t>
            </a:r>
            <a:r>
              <a:rPr lang="en-US">
                <a:sym typeface="Wingdings"/>
              </a:rPr>
              <a:t>= 5/4 </a:t>
            </a:r>
            <a:r>
              <a:rPr lang="en-US" dirty="0">
                <a:sym typeface="Wingdings"/>
              </a:rPr>
              <a:t>&gt; 9/8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3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1" grpId="0" build="p"/>
      <p:bldP spid="12" grpId="0"/>
      <p:bldP spid="1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0315" y="4909747"/>
            <a:ext cx="3037599" cy="19482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668814" cy="1371600"/>
          </a:xfrm>
        </p:spPr>
        <p:txBody>
          <a:bodyPr/>
          <a:lstStyle/>
          <a:p>
            <a:r>
              <a:rPr lang="en-US" dirty="0"/>
              <a:t>Strategy </a:t>
            </a:r>
            <a:r>
              <a:rPr lang="en-US" dirty="0" err="1"/>
              <a:t>Proofness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45850" y="1702662"/>
            <a:ext cx="8556825" cy="1384995"/>
            <a:chOff x="164494" y="4675475"/>
            <a:chExt cx="8556825" cy="1384995"/>
          </a:xfrm>
        </p:grpSpPr>
        <p:sp>
          <p:nvSpPr>
            <p:cNvPr id="7" name="Rounded Rectangle 6"/>
            <p:cNvSpPr/>
            <p:nvPr/>
          </p:nvSpPr>
          <p:spPr>
            <a:xfrm>
              <a:off x="491719" y="4732000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BALANCED-LIKE is SP with 2 agents and 0/1 utilities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4494" y="46754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45850" y="3266001"/>
            <a:ext cx="8556825" cy="1384995"/>
            <a:chOff x="164494" y="4675475"/>
            <a:chExt cx="8556825" cy="1384995"/>
          </a:xfrm>
        </p:grpSpPr>
        <p:sp>
          <p:nvSpPr>
            <p:cNvPr id="10" name="Rounded Rectangle 9"/>
            <p:cNvSpPr/>
            <p:nvPr/>
          </p:nvSpPr>
          <p:spPr>
            <a:xfrm>
              <a:off x="491719" y="4732000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BALANCED-LIKE is </a:t>
              </a:r>
              <a:r>
                <a:rPr lang="en-US" sz="2000" dirty="0">
                  <a:solidFill>
                    <a:schemeClr val="bg1"/>
                  </a:solidFill>
                </a:rPr>
                <a:t>not </a:t>
              </a:r>
              <a:r>
                <a:rPr lang="en-US" sz="2000" dirty="0"/>
                <a:t>SP with 2 agents and general utilities (even for the case of only 2 items)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4494" y="4675475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617185" y="4829342"/>
            <a:ext cx="3941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(See the paper.)</a:t>
            </a:r>
          </a:p>
        </p:txBody>
      </p:sp>
    </p:spTree>
    <p:extLst>
      <p:ext uri="{BB962C8B-B14F-4D97-AF65-F5344CB8AC3E}">
        <p14:creationId xmlns:p14="http://schemas.microsoft.com/office/powerpoint/2010/main" val="161045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the system can be gamed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this do social welfare?  Fairness?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Authors were motivated by working with Food Bank Australia, where unsophisticated dispatchers bid on food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Strong case to be made to care about both objectives!</a:t>
            </a:r>
          </a:p>
          <a:p>
            <a:r>
              <a:rPr lang="en-US" dirty="0"/>
              <a:t>In general, bidding strategically is quite bad for social welfare: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Compare sincere behavior against set of Nash profiles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23878" y="152718"/>
            <a:ext cx="1745593" cy="1745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grpSp>
        <p:nvGrpSpPr>
          <p:cNvPr id="6" name="Group 5"/>
          <p:cNvGrpSpPr/>
          <p:nvPr/>
        </p:nvGrpSpPr>
        <p:grpSpPr>
          <a:xfrm>
            <a:off x="24485" y="4802646"/>
            <a:ext cx="8521127" cy="1732827"/>
            <a:chOff x="200192" y="4839518"/>
            <a:chExt cx="8521127" cy="1451891"/>
          </a:xfrm>
        </p:grpSpPr>
        <p:sp>
          <p:nvSpPr>
            <p:cNvPr id="7" name="Rounded Rectangle 6"/>
            <p:cNvSpPr/>
            <p:nvPr/>
          </p:nvSpPr>
          <p:spPr>
            <a:xfrm>
              <a:off x="491719" y="4839518"/>
              <a:ext cx="8229600" cy="127194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There are instances with 0/1 utilities and </a:t>
              </a:r>
              <a:r>
                <a:rPr lang="en-US" sz="2000" i="1" dirty="0"/>
                <a:t>k</a:t>
              </a:r>
              <a:r>
                <a:rPr lang="en-US" sz="2000" dirty="0"/>
                <a:t> agents where:</a:t>
              </a:r>
            </a:p>
            <a:p>
              <a:pPr algn="ctr"/>
              <a:r>
                <a:rPr lang="en-US" sz="2000" dirty="0"/>
                <a:t>the {egalitarian, utilitarian} welfare with sincere play under </a:t>
              </a:r>
            </a:p>
            <a:p>
              <a:pPr algn="ctr"/>
              <a:r>
                <a:rPr lang="en-US" sz="2000" dirty="0"/>
                <a:t>{LIKE, BALANCED-LIKE} </a:t>
              </a:r>
              <a:r>
                <a:rPr lang="is-IS" sz="2000" dirty="0"/>
                <a:t>…</a:t>
              </a:r>
              <a:endParaRPr lang="en-US" sz="2000" dirty="0"/>
            </a:p>
            <a:p>
              <a:pPr algn="ctr"/>
              <a:r>
                <a:rPr lang="is-IS" sz="2000" dirty="0"/>
                <a:t>… </a:t>
              </a:r>
              <a:r>
                <a:rPr lang="en-US" sz="2000" dirty="0"/>
                <a:t>is </a:t>
              </a:r>
              <a:r>
                <a:rPr lang="en-US" sz="2000" i="1" dirty="0"/>
                <a:t>k</a:t>
              </a:r>
              <a:r>
                <a:rPr lang="en-US" sz="2000" dirty="0"/>
                <a:t> times the corresponding welfare under a Nash profile.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0192" y="4906414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28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Envy?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245475" cy="4373563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B050"/>
                </a:solidFill>
              </a:rPr>
              <a:t>Ex-ante</a:t>
            </a:r>
            <a:r>
              <a:rPr lang="en-US" dirty="0"/>
              <a:t> envy freeness: over all possible outcomes, do I </a:t>
            </a:r>
            <a:r>
              <a:rPr lang="en-US" dirty="0">
                <a:solidFill>
                  <a:srgbClr val="00B050"/>
                </a:solidFill>
              </a:rPr>
              <a:t>expect</a:t>
            </a:r>
            <a:r>
              <a:rPr lang="en-US" dirty="0"/>
              <a:t> to be envious?</a:t>
            </a:r>
          </a:p>
          <a:p>
            <a:r>
              <a:rPr lang="en-US" dirty="0">
                <a:solidFill>
                  <a:schemeClr val="tx2"/>
                </a:solidFill>
              </a:rPr>
              <a:t>Ex-post</a:t>
            </a:r>
            <a:r>
              <a:rPr lang="en-US" dirty="0"/>
              <a:t> envy freeness: </a:t>
            </a:r>
            <a:r>
              <a:rPr lang="en-US" dirty="0">
                <a:solidFill>
                  <a:schemeClr val="tx2"/>
                </a:solidFill>
              </a:rPr>
              <a:t>after</a:t>
            </a:r>
            <a:r>
              <a:rPr lang="en-US" dirty="0"/>
              <a:t> items are allocated, am I envious?</a:t>
            </a:r>
          </a:p>
          <a:p>
            <a:endParaRPr lang="en-US" dirty="0"/>
          </a:p>
          <a:p>
            <a:r>
              <a:rPr lang="en-US" dirty="0"/>
              <a:t>Is LIKE ex-ante E-F under 0/1 utilities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Yes.</a:t>
            </a:r>
            <a:r>
              <a:rPr lang="en-US" dirty="0"/>
              <a:t>  Each item’s allocation is independent of past allocations.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Assume first </a:t>
            </a:r>
            <a:r>
              <a:rPr lang="en-US" i="1" dirty="0"/>
              <a:t>m</a:t>
            </a:r>
            <a:r>
              <a:rPr lang="en-US" dirty="0"/>
              <a:t>-1 allocations are EF.  Item </a:t>
            </a:r>
            <a:r>
              <a:rPr lang="en-US" i="1" dirty="0"/>
              <a:t>m</a:t>
            </a:r>
            <a:r>
              <a:rPr lang="en-US" dirty="0"/>
              <a:t> arrives.  Each of </a:t>
            </a:r>
            <a:r>
              <a:rPr lang="en-US" i="1" dirty="0"/>
              <a:t>j</a:t>
            </a:r>
            <a:r>
              <a:rPr lang="en-US" dirty="0"/>
              <a:t> </a:t>
            </a:r>
            <a:r>
              <a:rPr lang="en-US" u="sng" dirty="0"/>
              <a:t>&lt;</a:t>
            </a:r>
            <a:r>
              <a:rPr lang="en-US" dirty="0"/>
              <a:t> </a:t>
            </a:r>
            <a:r>
              <a:rPr lang="en-US" i="1" dirty="0"/>
              <a:t>k</a:t>
            </a:r>
            <a:r>
              <a:rPr lang="en-US" dirty="0"/>
              <a:t> agents with utility 1 receives item in 1/</a:t>
            </a:r>
            <a:r>
              <a:rPr lang="en-US" i="1" dirty="0"/>
              <a:t>j</a:t>
            </a:r>
            <a:r>
              <a:rPr lang="en-US" dirty="0"/>
              <a:t> of possible worlds.  Still EF.</a:t>
            </a:r>
            <a:br>
              <a:rPr lang="en-US" dirty="0"/>
            </a:br>
            <a:endParaRPr lang="en-US" dirty="0"/>
          </a:p>
          <a:p>
            <a:r>
              <a:rPr lang="en-US" dirty="0"/>
              <a:t>Is LIKE ex-post E-F under 0/1 utilities ??????????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No.</a:t>
            </a:r>
            <a:r>
              <a:rPr lang="en-US" dirty="0"/>
              <a:t>  2 agents, utility 1 for all </a:t>
            </a:r>
            <a:r>
              <a:rPr lang="en-US" i="1" dirty="0"/>
              <a:t>m</a:t>
            </a:r>
            <a:r>
              <a:rPr lang="en-US" dirty="0"/>
              <a:t> items.  Agent 1 gets lucky and receives all </a:t>
            </a:r>
            <a:r>
              <a:rPr lang="en-US" i="1" dirty="0"/>
              <a:t>m</a:t>
            </a:r>
            <a:r>
              <a:rPr lang="en-US" dirty="0"/>
              <a:t> items (P = ½^m &gt; 0); </a:t>
            </a:r>
            <a:r>
              <a:rPr lang="en-US" dirty="0">
                <a:solidFill>
                  <a:schemeClr val="tx2"/>
                </a:solidFill>
              </a:rPr>
              <a:t>unbounded</a:t>
            </a:r>
            <a:r>
              <a:rPr lang="en-US" dirty="0"/>
              <a:t> envy!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8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Envy?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similar arguments, paper shows that BALANCED-LIKE under 0/1 utilities is: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Ex-ante</a:t>
            </a:r>
            <a:r>
              <a:rPr lang="en-US" dirty="0"/>
              <a:t> envy free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Bounded</a:t>
            </a:r>
            <a:r>
              <a:rPr lang="en-US" dirty="0">
                <a:solidFill>
                  <a:schemeClr val="tx2"/>
                </a:solidFill>
              </a:rPr>
              <a:t> ex-post </a:t>
            </a:r>
            <a:r>
              <a:rPr lang="en-US" dirty="0"/>
              <a:t>envy free (with at most 1 unit of envy)</a:t>
            </a:r>
          </a:p>
          <a:p>
            <a:endParaRPr lang="en-US" dirty="0"/>
          </a:p>
          <a:p>
            <a:r>
              <a:rPr lang="en-US" dirty="0"/>
              <a:t>Quick summary: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Effect of strategic behavior can be very bad for efficiency!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Under sincere play, mechanisms seem pretty fair </a:t>
            </a:r>
            <a:r>
              <a:rPr lang="is-IS" dirty="0"/>
              <a:t>…</a:t>
            </a:r>
          </a:p>
          <a:p>
            <a:pPr marL="800100" lvl="1" indent="-342900">
              <a:buFont typeface="Arial" charset="0"/>
              <a:buChar char="•"/>
            </a:pPr>
            <a:r>
              <a:rPr lang="is-IS" dirty="0"/>
              <a:t>... </a:t>
            </a:r>
            <a:r>
              <a:rPr lang="en-US" dirty="0"/>
              <a:t>u</a:t>
            </a:r>
            <a:r>
              <a:rPr lang="is-IS" dirty="0"/>
              <a:t>nder unit preferences for items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341857" y="5173716"/>
            <a:ext cx="3094191" cy="1447801"/>
            <a:chOff x="5341857" y="5173716"/>
            <a:chExt cx="3094191" cy="144780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41857" y="5173716"/>
              <a:ext cx="1356107" cy="144780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747637" y="5636006"/>
              <a:ext cx="43390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≠</a:t>
              </a:r>
              <a:endParaRPr lang="en-US" sz="2800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81545" y="5373298"/>
              <a:ext cx="1254503" cy="10486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139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Motivated by a food bank problem: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Participants may be altruistic, social-welfare-minded, and relatively unsophisticated 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>
                <a:solidFill>
                  <a:schemeClr val="tx2"/>
                </a:solidFill>
                <a:sym typeface="Wingdings"/>
              </a:rPr>
              <a:t>sincere behavior?</a:t>
            </a:r>
            <a:endParaRPr lang="en-US" b="0" dirty="0">
              <a:solidFill>
                <a:schemeClr val="tx2"/>
              </a:solidFill>
            </a:endParaRPr>
          </a:p>
          <a:p>
            <a:r>
              <a:rPr lang="en-US" dirty="0"/>
              <a:t>Bundle items so participants value then roughly equally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Equivalent to 0/1 utilities</a:t>
            </a:r>
            <a:r>
              <a:rPr lang="en-US" b="0" dirty="0"/>
              <a:t>, can leverage fairness properties</a:t>
            </a:r>
          </a:p>
          <a:p>
            <a:r>
              <a:rPr lang="en-US" dirty="0"/>
              <a:t>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Bidders still have self interest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Bundling items takes time (and produce spoils quickly)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Bundling items may not always be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66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71139"/>
            <a:ext cx="8989454" cy="131572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Combinatorial Assignment Problems &amp; Course Match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6477000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Thanks to: John </a:t>
            </a:r>
            <a:r>
              <a:rPr lang="en-US" err="1"/>
              <a:t>Kubiatowicz</a:t>
            </a:r>
            <a:r>
              <a:rPr lang="en-US"/>
              <a:t> (JK)</a:t>
            </a:r>
          </a:p>
        </p:txBody>
      </p:sp>
    </p:spTree>
    <p:extLst>
      <p:ext uri="{BB962C8B-B14F-4D97-AF65-F5344CB8AC3E}">
        <p14:creationId xmlns:p14="http://schemas.microsoft.com/office/powerpoint/2010/main" val="3698490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49674" cy="1371600"/>
          </a:xfrm>
        </p:spPr>
        <p:txBody>
          <a:bodyPr>
            <a:normAutofit/>
          </a:bodyPr>
          <a:lstStyle/>
          <a:p>
            <a:r>
              <a:rPr lang="en-US"/>
              <a:t>Recall: DRF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3606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Proportional demands (a.k.a. Leontief preferences)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Dominant resource</a:t>
            </a:r>
            <a:r>
              <a:rPr lang="en-US" dirty="0"/>
              <a:t>: resource the agent has the biggest share of out of all resources available: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16 CPUs, 10 GB available, user allocated 4 CPUs, 8 GB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Dominant resource is GB, because 4/16 CPU &lt; 8/10 GB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Dominant share</a:t>
            </a:r>
            <a:r>
              <a:rPr lang="en-US" dirty="0"/>
              <a:t>: fraction of dominant resource allocated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Above, dominant share is 8/10 = 80%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DRF</a:t>
            </a:r>
            <a:r>
              <a:rPr lang="en-US" dirty="0"/>
              <a:t>: application of max-min fairness to dominant shares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Equalize the dominant share amongst agents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828" y="2179256"/>
            <a:ext cx="5516272" cy="104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6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90090"/>
          </a:xfrm>
        </p:spPr>
        <p:txBody>
          <a:bodyPr>
            <a:normAutofit/>
          </a:bodyPr>
          <a:lstStyle/>
          <a:p>
            <a:r>
              <a:rPr lang="en-US" dirty="0"/>
              <a:t>Like most lectures in this class: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m</a:t>
            </a:r>
            <a:r>
              <a:rPr lang="en-US" dirty="0"/>
              <a:t> items (initially divisible, later indivisible)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k</a:t>
            </a:r>
            <a:r>
              <a:rPr lang="en-US" dirty="0"/>
              <a:t> agents with private values for bundles of items</a:t>
            </a:r>
          </a:p>
          <a:p>
            <a:r>
              <a:rPr lang="en-US" dirty="0">
                <a:solidFill>
                  <a:schemeClr val="tx2"/>
                </a:solidFill>
              </a:rPr>
              <a:t>Either the agents, the items, or both arrive over time.</a:t>
            </a:r>
          </a:p>
          <a:p>
            <a:endParaRPr lang="en-US" dirty="0"/>
          </a:p>
          <a:p>
            <a:r>
              <a:rPr lang="en-US" dirty="0"/>
              <a:t>This class: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Start with fair allocation of multiple </a:t>
            </a:r>
            <a:r>
              <a:rPr lang="en-US" dirty="0">
                <a:solidFill>
                  <a:schemeClr val="tx2"/>
                </a:solidFill>
              </a:rPr>
              <a:t>divisible resources</a:t>
            </a:r>
            <a:r>
              <a:rPr lang="en-US" dirty="0"/>
              <a:t> in a dynamic setting </a:t>
            </a:r>
            <a:r>
              <a:rPr lang="en-US" sz="1400" b="0" dirty="0"/>
              <a:t>[</a:t>
            </a:r>
            <a:r>
              <a:rPr lang="en-US" sz="1400" b="0" dirty="0" err="1"/>
              <a:t>Kash</a:t>
            </a:r>
            <a:r>
              <a:rPr lang="en-US" sz="1400" b="0" dirty="0"/>
              <a:t> </a:t>
            </a:r>
            <a:r>
              <a:rPr lang="en-US" sz="1400" b="0" dirty="0" err="1"/>
              <a:t>Procaccia</a:t>
            </a:r>
            <a:r>
              <a:rPr lang="en-US" sz="1400" b="0" dirty="0"/>
              <a:t> Shah JAIR-2014]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Move to fair dynamic allocation of </a:t>
            </a:r>
            <a:r>
              <a:rPr lang="en-US" dirty="0">
                <a:solidFill>
                  <a:schemeClr val="tx2"/>
                </a:solidFill>
              </a:rPr>
              <a:t>indivisible items </a:t>
            </a:r>
            <a:r>
              <a:rPr lang="en-US" dirty="0"/>
              <a:t>via a restricted bidding language</a:t>
            </a:r>
            <a:r>
              <a:rPr lang="en-US" sz="1400" b="0" dirty="0"/>
              <a:t> [</a:t>
            </a:r>
            <a:r>
              <a:rPr lang="en-US" sz="1400" b="0" dirty="0" err="1"/>
              <a:t>Aleksandrov</a:t>
            </a:r>
            <a:r>
              <a:rPr lang="en-US" sz="1400" b="0" dirty="0"/>
              <a:t> et al. IJCAI-2015]</a:t>
            </a:r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F2C89E-B9C6-5A42-967A-FD9B35BDD960}"/>
              </a:ext>
            </a:extLst>
          </p:cNvPr>
          <p:cNvSpPr txBox="1"/>
          <p:nvPr/>
        </p:nvSpPr>
        <p:spPr>
          <a:xfrm>
            <a:off x="-1" y="6452315"/>
            <a:ext cx="5177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Thanks to: </a:t>
            </a:r>
            <a:r>
              <a:rPr lang="en-US" dirty="0" err="1"/>
              <a:t>Nisarg</a:t>
            </a:r>
            <a:r>
              <a:rPr lang="en-US" dirty="0"/>
              <a:t> Shah (NS), Nick </a:t>
            </a:r>
            <a:r>
              <a:rPr lang="en-US" dirty="0" err="1"/>
              <a:t>Mattei</a:t>
            </a:r>
            <a:r>
              <a:rPr lang="en-US" dirty="0"/>
              <a:t> (NM)</a:t>
            </a:r>
          </a:p>
        </p:txBody>
      </p:sp>
    </p:spTree>
    <p:extLst>
      <p:ext uri="{BB962C8B-B14F-4D97-AF65-F5344CB8AC3E}">
        <p14:creationId xmlns:p14="http://schemas.microsoft.com/office/powerpoint/2010/main" val="12024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1000" cy="1371600"/>
          </a:xfrm>
        </p:spPr>
        <p:txBody>
          <a:bodyPr/>
          <a:lstStyle/>
          <a:p>
            <a:r>
              <a:rPr lang="en-US"/>
              <a:t>Static DRF Mechanism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6096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3528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0960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19200" y="4643735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itchFamily="34" charset="0"/>
                <a:ea typeface="CMU Serif" pitchFamily="50" charset="0"/>
                <a:cs typeface="Calibri" pitchFamily="34" charset="0"/>
              </a:rPr>
              <a:t>Total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3657600" y="3200400"/>
            <a:ext cx="685800" cy="10668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400800" y="37338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7467600" y="3200400"/>
            <a:ext cx="685800" cy="10668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4724400" y="4038600"/>
            <a:ext cx="685800" cy="2286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914400" y="2667000"/>
            <a:ext cx="685800" cy="16002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6576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7244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4008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4676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19812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9144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1981200" y="2971800"/>
            <a:ext cx="685800" cy="12954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pic>
        <p:nvPicPr>
          <p:cNvPr id="22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4682490"/>
            <a:ext cx="838200" cy="880110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15264" y="4700904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Calibri" pitchFamily="34" charset="0"/>
                <a:cs typeface="Calibri" pitchFamily="34" charset="0"/>
              </a:rPr>
              <a:t>1</a:t>
            </a:r>
          </a:p>
        </p:txBody>
      </p:sp>
      <p:pic>
        <p:nvPicPr>
          <p:cNvPr id="24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0" y="4648200"/>
            <a:ext cx="838200" cy="880110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7128804" y="468068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5083" y="1342695"/>
            <a:ext cx="522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Calibri" pitchFamily="34" charset="0"/>
              </a:rPr>
              <a:t>Dominant Resource Fairness = equalize largest shares </a:t>
            </a:r>
            <a:br>
              <a:rPr lang="en-US">
                <a:latin typeface="Calibri" pitchFamily="34" charset="0"/>
              </a:rPr>
            </a:br>
            <a:r>
              <a:rPr lang="en-US">
                <a:latin typeface="Calibri" pitchFamily="34" charset="0"/>
              </a:rPr>
              <a:t>                                                    (a.k.a. dominant shares)</a:t>
            </a:r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22367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Alternative: Make a market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tx2"/>
                </a:solidFill>
              </a:rPr>
              <a:t>Competitive Equilibrium from Equal Incomes </a:t>
            </a:r>
            <a:r>
              <a:rPr lang="en-US"/>
              <a:t>(CEEI):</a:t>
            </a:r>
          </a:p>
          <a:p>
            <a:pPr marL="342900" indent="-342900">
              <a:buFont typeface="Arial" charset="0"/>
              <a:buChar char="•"/>
            </a:pPr>
            <a:r>
              <a:rPr lang="en-US"/>
              <a:t>Agents report their preferences over sets of items </a:t>
            </a:r>
          </a:p>
          <a:p>
            <a:pPr marL="342900" indent="-342900">
              <a:buFont typeface="Arial" charset="0"/>
              <a:buChar char="•"/>
            </a:pPr>
            <a:r>
              <a:rPr lang="en-US"/>
              <a:t>Give agents an equal budget of funny money</a:t>
            </a:r>
          </a:p>
          <a:p>
            <a:pPr marL="342900" indent="-342900">
              <a:buFont typeface="Arial" charset="0"/>
              <a:buChar char="•"/>
            </a:pPr>
            <a:r>
              <a:rPr lang="en-US"/>
              <a:t>Computer finds prices that clear the market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/>
              <a:t>That is, prices such that when each agent chooses its most favored set that it can afford, the market clears</a:t>
            </a:r>
          </a:p>
          <a:p>
            <a:pPr marL="342900" indent="-342900">
              <a:buFont typeface="Arial" charset="0"/>
              <a:buChar char="•"/>
            </a:pPr>
            <a:r>
              <a:rPr lang="en-US"/>
              <a:t>Assign all resources to agents based on their demands and these computed prices</a:t>
            </a:r>
          </a:p>
          <a:p>
            <a:pPr marL="342900" indent="-342900">
              <a:buFont typeface="Arial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42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CEEI Example: Divisible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Supply: {1 </a:t>
            </a:r>
            <a:r>
              <a:rPr lang="en-US">
                <a:solidFill>
                  <a:schemeClr val="tx2"/>
                </a:solidFill>
              </a:rPr>
              <a:t>cake</a:t>
            </a:r>
            <a:r>
              <a:rPr lang="en-US"/>
              <a:t>, 1 </a:t>
            </a:r>
            <a:r>
              <a:rPr lang="en-US">
                <a:solidFill>
                  <a:srgbClr val="00B050"/>
                </a:solidFill>
              </a:rPr>
              <a:t>doughnut</a:t>
            </a:r>
            <a:r>
              <a:rPr lang="en-US"/>
              <a:t>} </a:t>
            </a:r>
          </a:p>
          <a:p>
            <a:r>
              <a:rPr lang="en-US"/>
              <a:t>Two agents, both with $1 (funny money), capacity of 1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/>
              <a:t>A</a:t>
            </a:r>
            <a:r>
              <a:rPr lang="en-US"/>
              <a:t>: </a:t>
            </a:r>
            <a:r>
              <a:rPr lang="en-US">
                <a:solidFill>
                  <a:schemeClr val="tx2"/>
                </a:solidFill>
              </a:rPr>
              <a:t>cake</a:t>
            </a:r>
            <a:r>
              <a:rPr lang="en-US"/>
              <a:t> = 1/2, </a:t>
            </a:r>
            <a:r>
              <a:rPr lang="en-US">
                <a:solidFill>
                  <a:srgbClr val="00B050"/>
                </a:solidFill>
              </a:rPr>
              <a:t>doughnut </a:t>
            </a:r>
            <a:r>
              <a:rPr lang="en-US"/>
              <a:t>= 1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/>
              <a:t>B</a:t>
            </a:r>
            <a:r>
              <a:rPr lang="en-US"/>
              <a:t>: </a:t>
            </a:r>
            <a:r>
              <a:rPr lang="en-US">
                <a:solidFill>
                  <a:schemeClr val="tx2"/>
                </a:solidFill>
              </a:rPr>
              <a:t>cake</a:t>
            </a:r>
            <a:r>
              <a:rPr lang="en-US"/>
              <a:t> = 1/4, </a:t>
            </a:r>
            <a:r>
              <a:rPr lang="en-US">
                <a:solidFill>
                  <a:srgbClr val="00B050"/>
                </a:solidFill>
              </a:rPr>
              <a:t>doughnut </a:t>
            </a:r>
            <a:r>
              <a:rPr lang="en-US"/>
              <a:t>= 1</a:t>
            </a:r>
          </a:p>
          <a:p>
            <a:endParaRPr lang="en-US">
              <a:solidFill>
                <a:srgbClr val="00B050"/>
              </a:solidFill>
            </a:endParaRPr>
          </a:p>
          <a:p>
            <a:r>
              <a:rPr lang="en-US"/>
              <a:t>Market clearing prices: </a:t>
            </a:r>
            <a:r>
              <a:rPr lang="en-US">
                <a:solidFill>
                  <a:schemeClr val="tx2"/>
                </a:solidFill>
              </a:rPr>
              <a:t>cake</a:t>
            </a:r>
            <a:r>
              <a:rPr lang="en-US"/>
              <a:t> = $2/5, </a:t>
            </a:r>
            <a:r>
              <a:rPr lang="en-US">
                <a:solidFill>
                  <a:srgbClr val="00B050"/>
                </a:solidFill>
              </a:rPr>
              <a:t>doughnut </a:t>
            </a:r>
            <a:r>
              <a:rPr lang="en-US"/>
              <a:t>= $8/5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i="1"/>
              <a:t>A</a:t>
            </a:r>
            <a:r>
              <a:rPr lang="en-US" b="0"/>
              <a:t> wants to max	1/2c + 1d  </a:t>
            </a:r>
            <a:br>
              <a:rPr lang="en-US" b="0"/>
            </a:br>
            <a:r>
              <a:rPr lang="en-US" b="0"/>
              <a:t>		</a:t>
            </a:r>
            <a:r>
              <a:rPr lang="en-US" b="0" err="1"/>
              <a:t>s.t.</a:t>
            </a:r>
            <a:r>
              <a:rPr lang="en-US" b="0"/>
              <a:t>	c + d </a:t>
            </a:r>
            <a:r>
              <a:rPr lang="en-US" b="0" u="sng"/>
              <a:t>&lt;</a:t>
            </a:r>
            <a:r>
              <a:rPr lang="en-US" b="0"/>
              <a:t> 1</a:t>
            </a:r>
            <a:br>
              <a:rPr lang="en-US" b="0"/>
            </a:br>
            <a:r>
              <a:rPr lang="en-US" b="0"/>
              <a:t>			</a:t>
            </a:r>
            <a:r>
              <a:rPr lang="en-US" b="0" err="1"/>
              <a:t>p</a:t>
            </a:r>
            <a:r>
              <a:rPr lang="en-US" b="0" baseline="-25000" err="1"/>
              <a:t>c</a:t>
            </a:r>
            <a:r>
              <a:rPr lang="en-US" b="0" err="1"/>
              <a:t>c</a:t>
            </a:r>
            <a:r>
              <a:rPr lang="en-US" b="0"/>
              <a:t> + </a:t>
            </a:r>
            <a:r>
              <a:rPr lang="en-US" b="0" err="1"/>
              <a:t>p</a:t>
            </a:r>
            <a:r>
              <a:rPr lang="en-US" b="0" baseline="-25000" err="1"/>
              <a:t>p</a:t>
            </a:r>
            <a:r>
              <a:rPr lang="en-US" b="0" err="1"/>
              <a:t>d</a:t>
            </a:r>
            <a:r>
              <a:rPr lang="en-US" b="0"/>
              <a:t> &lt;= 1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i="1"/>
              <a:t>B</a:t>
            </a:r>
            <a:r>
              <a:rPr lang="en-US" b="0"/>
              <a:t> wants to max	1/4c + 1d  </a:t>
            </a:r>
            <a:br>
              <a:rPr lang="en-US" b="0"/>
            </a:br>
            <a:r>
              <a:rPr lang="en-US" b="0"/>
              <a:t>		</a:t>
            </a:r>
            <a:r>
              <a:rPr lang="en-US" b="0" err="1"/>
              <a:t>s.t.</a:t>
            </a:r>
            <a:r>
              <a:rPr lang="en-US" b="0"/>
              <a:t>	c + d </a:t>
            </a:r>
            <a:r>
              <a:rPr lang="en-US" b="0" u="sng"/>
              <a:t>&lt;</a:t>
            </a:r>
            <a:r>
              <a:rPr lang="en-US" b="0"/>
              <a:t> 1</a:t>
            </a:r>
            <a:br>
              <a:rPr lang="en-US" b="0"/>
            </a:br>
            <a:r>
              <a:rPr lang="en-US" b="0"/>
              <a:t>			</a:t>
            </a:r>
            <a:r>
              <a:rPr lang="en-US" b="0" err="1"/>
              <a:t>p</a:t>
            </a:r>
            <a:r>
              <a:rPr lang="en-US" b="0" baseline="-25000" err="1"/>
              <a:t>c</a:t>
            </a:r>
            <a:r>
              <a:rPr lang="en-US" b="0" err="1"/>
              <a:t>c</a:t>
            </a:r>
            <a:r>
              <a:rPr lang="en-US" b="0"/>
              <a:t> + </a:t>
            </a:r>
            <a:r>
              <a:rPr lang="en-US" b="0" err="1"/>
              <a:t>p</a:t>
            </a:r>
            <a:r>
              <a:rPr lang="en-US" b="0" baseline="-25000" err="1"/>
              <a:t>p</a:t>
            </a:r>
            <a:r>
              <a:rPr lang="en-US" b="0" err="1"/>
              <a:t>d</a:t>
            </a:r>
            <a:r>
              <a:rPr lang="en-US" b="0"/>
              <a:t> &lt;=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928192" y="423953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??????????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143500" y="4552950"/>
            <a:ext cx="3836987" cy="723899"/>
            <a:chOff x="5143500" y="4552950"/>
            <a:chExt cx="3836987" cy="723899"/>
          </a:xfrm>
        </p:grpSpPr>
        <p:sp>
          <p:nvSpPr>
            <p:cNvPr id="7" name="Right Arrow 6"/>
            <p:cNvSpPr/>
            <p:nvPr/>
          </p:nvSpPr>
          <p:spPr>
            <a:xfrm>
              <a:off x="5143500" y="4552950"/>
              <a:ext cx="628650" cy="72389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875337" y="4723010"/>
              <a:ext cx="3105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Max: ½ cake, ½ doughnut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143500" y="5522120"/>
            <a:ext cx="3836987" cy="1093390"/>
            <a:chOff x="5143500" y="5522120"/>
            <a:chExt cx="3836987" cy="1093390"/>
          </a:xfrm>
        </p:grpSpPr>
        <p:sp>
          <p:nvSpPr>
            <p:cNvPr id="9" name="Right Arrow 8"/>
            <p:cNvSpPr/>
            <p:nvPr/>
          </p:nvSpPr>
          <p:spPr>
            <a:xfrm>
              <a:off x="5143500" y="5522120"/>
              <a:ext cx="628650" cy="723899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875337" y="5692180"/>
              <a:ext cx="31051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Max: ½ cake, ½ doughnut</a:t>
              </a:r>
              <a:br>
                <a:rPr lang="en-US"/>
              </a:br>
              <a:r>
                <a:rPr lang="en-US"/>
                <a:t>(and many others – clearinghouse chooses!)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776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6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CEEI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/>
              <a:t>Envy-free    </a:t>
            </a:r>
            <a:r>
              <a:rPr lang="en-US" b="0"/>
              <a:t>????????</a:t>
            </a:r>
            <a:endParaRPr lang="en-US"/>
          </a:p>
          <a:p>
            <a:pPr marL="800100" lvl="1" indent="-342900">
              <a:buFont typeface="Arial" charset="0"/>
              <a:buChar char="•"/>
            </a:pPr>
            <a:r>
              <a:rPr lang="en-US">
                <a:solidFill>
                  <a:srgbClr val="00B050"/>
                </a:solidFill>
              </a:rPr>
              <a:t>Yes!  </a:t>
            </a:r>
            <a:r>
              <a:rPr lang="en-US"/>
              <a:t>Given the prices, you bought the best bundle you could afford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/>
              <a:t>If you envy somebody else’s bundle, you could’ve purchased it!</a:t>
            </a:r>
          </a:p>
          <a:p>
            <a:pPr marL="342900" indent="-342900">
              <a:buFont typeface="Arial" charset="0"/>
              <a:buChar char="•"/>
            </a:pPr>
            <a:r>
              <a:rPr lang="en-US"/>
              <a:t>Pareto-efficient    </a:t>
            </a:r>
            <a:r>
              <a:rPr lang="en-US" b="0"/>
              <a:t>????????</a:t>
            </a:r>
            <a:endParaRPr lang="en-US"/>
          </a:p>
          <a:p>
            <a:pPr marL="800100" lvl="1" indent="-342900">
              <a:buFont typeface="Arial" charset="0"/>
              <a:buChar char="•"/>
            </a:pPr>
            <a:r>
              <a:rPr lang="en-US">
                <a:solidFill>
                  <a:srgbClr val="00B050"/>
                </a:solidFill>
              </a:rPr>
              <a:t>Yes!</a:t>
            </a:r>
            <a:r>
              <a:rPr lang="en-US"/>
              <a:t>  Market is cleared </a:t>
            </a:r>
            <a:r>
              <a:rPr lang="en-US">
                <a:sym typeface="Wingdings"/>
              </a:rPr>
              <a:t> taking a Pareto step involves taking a resource from one agent and giving it to somebody new </a:t>
            </a:r>
            <a:r>
              <a:rPr lang="is-IS">
                <a:sym typeface="Wingdings"/>
              </a:rPr>
              <a:t>… but this lowers their utility by above</a:t>
            </a:r>
            <a:endParaRPr lang="en-US"/>
          </a:p>
          <a:p>
            <a:pPr marL="342900" indent="-342900">
              <a:buFont typeface="Arial" charset="0"/>
              <a:buChar char="•"/>
            </a:pPr>
            <a:r>
              <a:rPr lang="en-US"/>
              <a:t>Strategy proof    </a:t>
            </a:r>
            <a:r>
              <a:rPr lang="en-US" b="0"/>
              <a:t>????????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>
                <a:solidFill>
                  <a:schemeClr val="tx2"/>
                </a:solidFill>
              </a:rPr>
              <a:t>No!</a:t>
            </a:r>
            <a:r>
              <a:rPr lang="en-US"/>
              <a:t>  Intuition: CEEI clears the market </a:t>
            </a:r>
            <a:r>
              <a:rPr lang="en-US">
                <a:sym typeface="Wingdings"/>
              </a:rPr>
              <a:t> can game the system by requesting more underutilized resources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63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09600"/>
          </a:xfrm>
        </p:spPr>
        <p:txBody>
          <a:bodyPr>
            <a:normAutofit fontScale="90000"/>
          </a:bodyPr>
          <a:lstStyle/>
          <a:p>
            <a:r>
              <a:rPr lang="en-US"/>
              <a:t>DRF </a:t>
            </a:r>
            <a:r>
              <a:rPr lang="en-US" err="1"/>
              <a:t>vs</a:t>
            </a:r>
            <a:r>
              <a:rPr lang="en-US"/>
              <a:t> CEEI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86400"/>
          </a:xfrm>
        </p:spPr>
        <p:txBody>
          <a:bodyPr>
            <a:normAutofit fontScale="92500" lnSpcReduction="10000"/>
          </a:bodyPr>
          <a:lstStyle/>
          <a:p>
            <a:r>
              <a:rPr lang="en-US" sz="2400"/>
              <a:t>A1: &lt;1 CPU, 4 GB&gt;  A2: &lt;3 CPU, 1 GB&gt;</a:t>
            </a:r>
          </a:p>
          <a:p>
            <a:pPr lvl="1"/>
            <a:r>
              <a:rPr lang="en-US" sz="2000" b="0"/>
              <a:t>DRF more fair, CEEI better utilization</a:t>
            </a:r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2400" b="0"/>
          </a:p>
          <a:p>
            <a:endParaRPr lang="en-US" sz="1600" b="0"/>
          </a:p>
          <a:p>
            <a:r>
              <a:rPr lang="en-US" sz="2400" b="0"/>
              <a:t>A1: &lt;1 CPU, 4 GB&gt;  A2: &lt;3 CPU, </a:t>
            </a:r>
            <a:r>
              <a:rPr lang="en-US" sz="2400" b="0">
                <a:solidFill>
                  <a:srgbClr val="FF0000"/>
                </a:solidFill>
              </a:rPr>
              <a:t>2 GB</a:t>
            </a:r>
            <a:r>
              <a:rPr lang="en-US" sz="2400" b="0"/>
              <a:t>&gt;</a:t>
            </a:r>
          </a:p>
          <a:p>
            <a:pPr lvl="1"/>
            <a:r>
              <a:rPr lang="en-US" sz="2000" b="0"/>
              <a:t>A2 increased her share of both CPU and memory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152400" y="1951178"/>
            <a:ext cx="4818942" cy="3184383"/>
            <a:chOff x="152400" y="2255978"/>
            <a:chExt cx="4818942" cy="3184383"/>
          </a:xfrm>
        </p:grpSpPr>
        <p:sp>
          <p:nvSpPr>
            <p:cNvPr id="19" name="Line 13"/>
            <p:cNvSpPr>
              <a:spLocks noChangeShapeType="1"/>
            </p:cNvSpPr>
            <p:nvPr/>
          </p:nvSpPr>
          <p:spPr bwMode="auto">
            <a:xfrm flipH="1" flipV="1">
              <a:off x="594263" y="4016832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 flipH="1" flipV="1">
              <a:off x="2583411" y="4028264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4" name="Rectangle 24"/>
            <p:cNvSpPr>
              <a:spLocks noChangeArrowheads="1"/>
            </p:cNvSpPr>
            <p:nvPr/>
          </p:nvSpPr>
          <p:spPr bwMode="auto">
            <a:xfrm>
              <a:off x="2653294" y="3959806"/>
              <a:ext cx="658477" cy="105317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5" name="Rectangle 28"/>
            <p:cNvSpPr>
              <a:spLocks noChangeArrowheads="1"/>
            </p:cNvSpPr>
            <p:nvPr/>
          </p:nvSpPr>
          <p:spPr bwMode="auto">
            <a:xfrm>
              <a:off x="3374783" y="3046266"/>
              <a:ext cx="658477" cy="18074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6" name="Rectangle 29"/>
            <p:cNvSpPr>
              <a:spLocks noChangeArrowheads="1"/>
            </p:cNvSpPr>
            <p:nvPr/>
          </p:nvSpPr>
          <p:spPr bwMode="auto">
            <a:xfrm>
              <a:off x="2653294" y="3043978"/>
              <a:ext cx="658477" cy="9164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050" b="0"/>
            </a:p>
          </p:txBody>
        </p:sp>
        <p:sp>
          <p:nvSpPr>
            <p:cNvPr id="7" name="Rectangle 41"/>
            <p:cNvSpPr>
              <a:spLocks noChangeArrowheads="1"/>
            </p:cNvSpPr>
            <p:nvPr/>
          </p:nvSpPr>
          <p:spPr bwMode="auto">
            <a:xfrm>
              <a:off x="3374783" y="4852680"/>
              <a:ext cx="658477" cy="1603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8" name="Rectangle 2"/>
            <p:cNvSpPr>
              <a:spLocks noChangeArrowheads="1"/>
            </p:cNvSpPr>
            <p:nvPr/>
          </p:nvSpPr>
          <p:spPr bwMode="auto">
            <a:xfrm>
              <a:off x="662854" y="3679826"/>
              <a:ext cx="658477" cy="13087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1382590" y="4776319"/>
              <a:ext cx="664100" cy="21523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10" name="Rectangle 4"/>
            <p:cNvSpPr>
              <a:spLocks noChangeArrowheads="1"/>
            </p:cNvSpPr>
            <p:nvPr/>
          </p:nvSpPr>
          <p:spPr bwMode="auto">
            <a:xfrm>
              <a:off x="1382000" y="3037119"/>
              <a:ext cx="658477" cy="12887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662854" y="3035975"/>
              <a:ext cx="658477" cy="6471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4191000" y="3711784"/>
              <a:ext cx="144614" cy="19662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13" name="Text Box 7"/>
            <p:cNvSpPr txBox="1">
              <a:spLocks noChangeArrowheads="1"/>
            </p:cNvSpPr>
            <p:nvPr/>
          </p:nvSpPr>
          <p:spPr bwMode="auto">
            <a:xfrm>
              <a:off x="666283" y="5132584"/>
              <a:ext cx="134439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 CPU       RAM</a:t>
              </a:r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4191075" y="4019436"/>
              <a:ext cx="144614" cy="19662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15" name="Text Box 9"/>
            <p:cNvSpPr txBox="1">
              <a:spLocks noChangeArrowheads="1"/>
            </p:cNvSpPr>
            <p:nvPr/>
          </p:nvSpPr>
          <p:spPr bwMode="auto">
            <a:xfrm>
              <a:off x="4404280" y="3972564"/>
              <a:ext cx="567062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user 2</a:t>
              </a:r>
            </a:p>
          </p:txBody>
        </p:sp>
        <p:sp>
          <p:nvSpPr>
            <p:cNvPr id="16" name="Text Box 10"/>
            <p:cNvSpPr txBox="1">
              <a:spLocks noChangeArrowheads="1"/>
            </p:cNvSpPr>
            <p:nvPr/>
          </p:nvSpPr>
          <p:spPr bwMode="auto">
            <a:xfrm>
              <a:off x="4402913" y="3658055"/>
              <a:ext cx="492229" cy="2154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user 1</a:t>
              </a:r>
            </a:p>
          </p:txBody>
        </p:sp>
        <p:sp>
          <p:nvSpPr>
            <p:cNvPr id="17" name="Line 11"/>
            <p:cNvSpPr>
              <a:spLocks noChangeShapeType="1"/>
            </p:cNvSpPr>
            <p:nvPr/>
          </p:nvSpPr>
          <p:spPr bwMode="auto">
            <a:xfrm flipH="1" flipV="1">
              <a:off x="594263" y="3035976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18" name="Text Box 12"/>
            <p:cNvSpPr txBox="1">
              <a:spLocks noChangeArrowheads="1"/>
            </p:cNvSpPr>
            <p:nvPr/>
          </p:nvSpPr>
          <p:spPr bwMode="auto">
            <a:xfrm>
              <a:off x="152400" y="2917085"/>
              <a:ext cx="41442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100%</a:t>
              </a:r>
            </a:p>
          </p:txBody>
        </p:sp>
        <p:sp>
          <p:nvSpPr>
            <p:cNvPr id="20" name="Line 14"/>
            <p:cNvSpPr>
              <a:spLocks noChangeShapeType="1"/>
            </p:cNvSpPr>
            <p:nvPr/>
          </p:nvSpPr>
          <p:spPr bwMode="auto">
            <a:xfrm flipH="1" flipV="1">
              <a:off x="594263" y="4994259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21" name="Text Box 15"/>
            <p:cNvSpPr txBox="1">
              <a:spLocks noChangeArrowheads="1"/>
            </p:cNvSpPr>
            <p:nvPr/>
          </p:nvSpPr>
          <p:spPr bwMode="auto">
            <a:xfrm>
              <a:off x="152400" y="3904800"/>
              <a:ext cx="41442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50%</a:t>
              </a:r>
            </a:p>
          </p:txBody>
        </p:sp>
        <p:sp>
          <p:nvSpPr>
            <p:cNvPr id="22" name="Text Box 16"/>
            <p:cNvSpPr txBox="1">
              <a:spLocks noChangeArrowheads="1"/>
            </p:cNvSpPr>
            <p:nvPr/>
          </p:nvSpPr>
          <p:spPr bwMode="auto">
            <a:xfrm>
              <a:off x="265024" y="4871937"/>
              <a:ext cx="301802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0%</a:t>
              </a:r>
            </a:p>
          </p:txBody>
        </p:sp>
        <p:sp>
          <p:nvSpPr>
            <p:cNvPr id="23" name="Line 17"/>
            <p:cNvSpPr>
              <a:spLocks noChangeShapeType="1"/>
            </p:cNvSpPr>
            <p:nvPr/>
          </p:nvSpPr>
          <p:spPr bwMode="auto">
            <a:xfrm flipV="1">
              <a:off x="662854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26" name="Line 20"/>
            <p:cNvSpPr>
              <a:spLocks noChangeShapeType="1"/>
            </p:cNvSpPr>
            <p:nvPr/>
          </p:nvSpPr>
          <p:spPr bwMode="auto">
            <a:xfrm flipV="1">
              <a:off x="2040893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27" name="Line 21"/>
            <p:cNvSpPr>
              <a:spLocks noChangeShapeType="1"/>
            </p:cNvSpPr>
            <p:nvPr/>
          </p:nvSpPr>
          <p:spPr bwMode="auto">
            <a:xfrm flipV="1">
              <a:off x="1352197" y="295138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28" name="Text Box 25"/>
            <p:cNvSpPr txBox="1">
              <a:spLocks noChangeArrowheads="1"/>
            </p:cNvSpPr>
            <p:nvPr/>
          </p:nvSpPr>
          <p:spPr bwMode="auto">
            <a:xfrm>
              <a:off x="2655432" y="5132584"/>
              <a:ext cx="134439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 CPU       RAM</a:t>
              </a:r>
            </a:p>
          </p:txBody>
        </p:sp>
        <p:sp>
          <p:nvSpPr>
            <p:cNvPr id="29" name="Line 26"/>
            <p:cNvSpPr>
              <a:spLocks noChangeShapeType="1"/>
            </p:cNvSpPr>
            <p:nvPr/>
          </p:nvSpPr>
          <p:spPr bwMode="auto">
            <a:xfrm flipH="1" flipV="1">
              <a:off x="2583411" y="3040549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30" name="Text Box 27"/>
            <p:cNvSpPr txBox="1">
              <a:spLocks noChangeArrowheads="1"/>
            </p:cNvSpPr>
            <p:nvPr/>
          </p:nvSpPr>
          <p:spPr bwMode="auto">
            <a:xfrm>
              <a:off x="1964859" y="2902795"/>
              <a:ext cx="59111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100%</a:t>
              </a:r>
            </a:p>
          </p:txBody>
        </p:sp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2133600" y="3904800"/>
              <a:ext cx="42237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50%</a:t>
              </a:r>
            </a:p>
          </p:txBody>
        </p:sp>
        <p:sp>
          <p:nvSpPr>
            <p:cNvPr id="33" name="Text Box 33"/>
            <p:cNvSpPr txBox="1">
              <a:spLocks noChangeArrowheads="1"/>
            </p:cNvSpPr>
            <p:nvPr/>
          </p:nvSpPr>
          <p:spPr bwMode="auto">
            <a:xfrm>
              <a:off x="2133600" y="4892515"/>
              <a:ext cx="422374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0%</a:t>
              </a:r>
            </a:p>
          </p:txBody>
        </p:sp>
        <p:sp>
          <p:nvSpPr>
            <p:cNvPr id="34" name="Line 34"/>
            <p:cNvSpPr>
              <a:spLocks noChangeShapeType="1"/>
            </p:cNvSpPr>
            <p:nvPr/>
          </p:nvSpPr>
          <p:spPr bwMode="auto">
            <a:xfrm flipV="1">
              <a:off x="2653294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37" name="Line 37"/>
            <p:cNvSpPr>
              <a:spLocks noChangeShapeType="1"/>
            </p:cNvSpPr>
            <p:nvPr/>
          </p:nvSpPr>
          <p:spPr bwMode="auto">
            <a:xfrm flipV="1">
              <a:off x="4037535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 flipV="1">
              <a:off x="3341345" y="295138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39" name="Text Box 39"/>
            <p:cNvSpPr txBox="1">
              <a:spLocks noChangeArrowheads="1"/>
            </p:cNvSpPr>
            <p:nvPr/>
          </p:nvSpPr>
          <p:spPr bwMode="auto">
            <a:xfrm>
              <a:off x="745163" y="2255978"/>
              <a:ext cx="1207207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>
                  <a:solidFill>
                    <a:srgbClr val="292929"/>
                  </a:solidFill>
                  <a:latin typeface="Calibri" pitchFamily="34" charset="0"/>
                </a:rPr>
                <a:t>Dominant Resource Fairness</a:t>
              </a:r>
            </a:p>
          </p:txBody>
        </p:sp>
        <p:sp>
          <p:nvSpPr>
            <p:cNvPr id="40" name="Text Box 40"/>
            <p:cNvSpPr txBox="1">
              <a:spLocks noChangeArrowheads="1"/>
            </p:cNvSpPr>
            <p:nvPr/>
          </p:nvSpPr>
          <p:spPr bwMode="auto">
            <a:xfrm>
              <a:off x="2371306" y="2256564"/>
              <a:ext cx="1905000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sv-SE" sz="1600" b="0">
                  <a:solidFill>
                    <a:srgbClr val="292929"/>
                  </a:solidFill>
                  <a:latin typeface="Calibri" pitchFamily="34" charset="0"/>
                </a:rPr>
                <a:t>Competitive Equilibrium from Equal Incomes</a:t>
              </a:r>
              <a:endParaRPr lang="en-US" sz="1600" b="0">
                <a:solidFill>
                  <a:srgbClr val="292929"/>
                </a:solidFill>
                <a:latin typeface="Calibri" pitchFamily="34" charset="0"/>
              </a:endParaRPr>
            </a:p>
          </p:txBody>
        </p:sp>
        <p:sp>
          <p:nvSpPr>
            <p:cNvPr id="41" name="Line 31"/>
            <p:cNvSpPr>
              <a:spLocks noChangeShapeType="1"/>
            </p:cNvSpPr>
            <p:nvPr/>
          </p:nvSpPr>
          <p:spPr bwMode="auto">
            <a:xfrm flipH="1" flipV="1">
              <a:off x="2583411" y="5014836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 rot="16200000" flipH="1">
              <a:off x="195842" y="4334144"/>
              <a:ext cx="1284718" cy="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807352" y="4144747"/>
              <a:ext cx="5910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/>
                <a:t>66</a:t>
              </a:r>
              <a:r>
                <a:rPr lang="sv-SE" b="0"/>
                <a:t>%</a:t>
              </a:r>
              <a:endParaRPr lang="en-US" b="0"/>
            </a:p>
          </p:txBody>
        </p:sp>
        <p:cxnSp>
          <p:nvCxnSpPr>
            <p:cNvPr id="94" name="Straight Arrow Connector 93"/>
            <p:cNvCxnSpPr/>
            <p:nvPr/>
          </p:nvCxnSpPr>
          <p:spPr>
            <a:xfrm rot="16200000" flipH="1">
              <a:off x="942178" y="3676116"/>
              <a:ext cx="1253381" cy="8545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524000" y="3520055"/>
              <a:ext cx="63376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>
                  <a:solidFill>
                    <a:schemeClr val="bg1"/>
                  </a:solidFill>
                </a:rPr>
                <a:t>66</a:t>
              </a:r>
              <a:r>
                <a:rPr lang="sv-SE" b="0">
                  <a:solidFill>
                    <a:schemeClr val="bg1"/>
                  </a:solidFill>
                </a:rPr>
                <a:t>%</a:t>
              </a:r>
              <a:endParaRPr lang="en-US" b="0">
                <a:solidFill>
                  <a:schemeClr val="bg1"/>
                </a:solidFill>
              </a:endParaRPr>
            </a:p>
          </p:txBody>
        </p:sp>
        <p:cxnSp>
          <p:nvCxnSpPr>
            <p:cNvPr id="100" name="Straight Arrow Connector 99"/>
            <p:cNvCxnSpPr/>
            <p:nvPr/>
          </p:nvCxnSpPr>
          <p:spPr>
            <a:xfrm rot="16200000" flipH="1">
              <a:off x="2303803" y="4483693"/>
              <a:ext cx="1034041" cy="2847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2794686" y="4298357"/>
              <a:ext cx="8068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/>
                <a:t>55</a:t>
              </a:r>
              <a:r>
                <a:rPr lang="sv-SE" b="0"/>
                <a:t>%</a:t>
              </a:r>
              <a:endParaRPr lang="en-US" b="0"/>
            </a:p>
          </p:txBody>
        </p:sp>
        <p:cxnSp>
          <p:nvCxnSpPr>
            <p:cNvPr id="102" name="Straight Arrow Connector 101"/>
            <p:cNvCxnSpPr/>
            <p:nvPr/>
          </p:nvCxnSpPr>
          <p:spPr>
            <a:xfrm rot="16200000" flipH="1">
              <a:off x="2662724" y="3945310"/>
              <a:ext cx="1771832" cy="11394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>
              <a:off x="3508211" y="3776246"/>
              <a:ext cx="6972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>
                  <a:solidFill>
                    <a:schemeClr val="bg1"/>
                  </a:solidFill>
                </a:rPr>
                <a:t>91</a:t>
              </a:r>
              <a:r>
                <a:rPr lang="sv-SE" b="0">
                  <a:solidFill>
                    <a:schemeClr val="bg1"/>
                  </a:solidFill>
                </a:rPr>
                <a:t>%</a:t>
              </a:r>
              <a:endParaRPr lang="en-US" b="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4767382" y="1943555"/>
            <a:ext cx="4224218" cy="3192006"/>
            <a:chOff x="4767382" y="2248355"/>
            <a:chExt cx="4224218" cy="3192006"/>
          </a:xfrm>
        </p:grpSpPr>
        <p:sp>
          <p:nvSpPr>
            <p:cNvPr id="72" name="Line 13"/>
            <p:cNvSpPr>
              <a:spLocks noChangeShapeType="1"/>
            </p:cNvSpPr>
            <p:nvPr/>
          </p:nvSpPr>
          <p:spPr bwMode="auto">
            <a:xfrm flipH="1" flipV="1">
              <a:off x="5291345" y="4016832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57" name="Line 30"/>
            <p:cNvSpPr>
              <a:spLocks noChangeShapeType="1"/>
            </p:cNvSpPr>
            <p:nvPr/>
          </p:nvSpPr>
          <p:spPr bwMode="auto">
            <a:xfrm flipH="1" flipV="1">
              <a:off x="7280493" y="4028264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46" name="Rectangle 24"/>
            <p:cNvSpPr>
              <a:spLocks noChangeArrowheads="1"/>
            </p:cNvSpPr>
            <p:nvPr/>
          </p:nvSpPr>
          <p:spPr bwMode="auto">
            <a:xfrm>
              <a:off x="7350376" y="3841411"/>
              <a:ext cx="658477" cy="117456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47" name="Rectangle 28"/>
            <p:cNvSpPr>
              <a:spLocks noChangeArrowheads="1"/>
            </p:cNvSpPr>
            <p:nvPr/>
          </p:nvSpPr>
          <p:spPr bwMode="auto">
            <a:xfrm>
              <a:off x="8071865" y="3052703"/>
              <a:ext cx="658477" cy="158156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48" name="Rectangle 29"/>
            <p:cNvSpPr>
              <a:spLocks noChangeArrowheads="1"/>
            </p:cNvSpPr>
            <p:nvPr/>
          </p:nvSpPr>
          <p:spPr bwMode="auto">
            <a:xfrm>
              <a:off x="7350376" y="3043978"/>
              <a:ext cx="658477" cy="7942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 sz="1050" b="0"/>
            </a:p>
          </p:txBody>
        </p:sp>
        <p:sp>
          <p:nvSpPr>
            <p:cNvPr id="49" name="Rectangle 41"/>
            <p:cNvSpPr>
              <a:spLocks noChangeArrowheads="1"/>
            </p:cNvSpPr>
            <p:nvPr/>
          </p:nvSpPr>
          <p:spPr bwMode="auto">
            <a:xfrm>
              <a:off x="8071865" y="4634368"/>
              <a:ext cx="658477" cy="37623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54" name="Text Box 25"/>
            <p:cNvSpPr txBox="1">
              <a:spLocks noChangeArrowheads="1"/>
            </p:cNvSpPr>
            <p:nvPr/>
          </p:nvSpPr>
          <p:spPr bwMode="auto">
            <a:xfrm>
              <a:off x="7352514" y="5132584"/>
              <a:ext cx="134439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 CPU       RAM</a:t>
              </a:r>
            </a:p>
          </p:txBody>
        </p:sp>
        <p:sp>
          <p:nvSpPr>
            <p:cNvPr id="55" name="Line 26"/>
            <p:cNvSpPr>
              <a:spLocks noChangeShapeType="1"/>
            </p:cNvSpPr>
            <p:nvPr/>
          </p:nvSpPr>
          <p:spPr bwMode="auto">
            <a:xfrm flipH="1" flipV="1">
              <a:off x="7280493" y="3040549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56" name="Text Box 27"/>
            <p:cNvSpPr txBox="1">
              <a:spLocks noChangeArrowheads="1"/>
            </p:cNvSpPr>
            <p:nvPr/>
          </p:nvSpPr>
          <p:spPr bwMode="auto">
            <a:xfrm>
              <a:off x="6735931" y="2902795"/>
              <a:ext cx="51712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100%</a:t>
              </a:r>
            </a:p>
          </p:txBody>
        </p:sp>
        <p:sp>
          <p:nvSpPr>
            <p:cNvPr id="58" name="Text Box 32"/>
            <p:cNvSpPr txBox="1">
              <a:spLocks noChangeArrowheads="1"/>
            </p:cNvSpPr>
            <p:nvPr/>
          </p:nvSpPr>
          <p:spPr bwMode="auto">
            <a:xfrm>
              <a:off x="6858000" y="3904800"/>
              <a:ext cx="39505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50%</a:t>
              </a:r>
            </a:p>
          </p:txBody>
        </p:sp>
        <p:sp>
          <p:nvSpPr>
            <p:cNvPr id="59" name="Text Box 33"/>
            <p:cNvSpPr txBox="1">
              <a:spLocks noChangeArrowheads="1"/>
            </p:cNvSpPr>
            <p:nvPr/>
          </p:nvSpPr>
          <p:spPr bwMode="auto">
            <a:xfrm>
              <a:off x="6858000" y="4892515"/>
              <a:ext cx="39505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0%</a:t>
              </a:r>
            </a:p>
          </p:txBody>
        </p:sp>
        <p:sp>
          <p:nvSpPr>
            <p:cNvPr id="60" name="Line 34"/>
            <p:cNvSpPr>
              <a:spLocks noChangeShapeType="1"/>
            </p:cNvSpPr>
            <p:nvPr/>
          </p:nvSpPr>
          <p:spPr bwMode="auto">
            <a:xfrm flipV="1">
              <a:off x="7350376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63" name="Line 37"/>
            <p:cNvSpPr>
              <a:spLocks noChangeShapeType="1"/>
            </p:cNvSpPr>
            <p:nvPr/>
          </p:nvSpPr>
          <p:spPr bwMode="auto">
            <a:xfrm flipV="1">
              <a:off x="8734617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64" name="Line 38"/>
            <p:cNvSpPr>
              <a:spLocks noChangeShapeType="1"/>
            </p:cNvSpPr>
            <p:nvPr/>
          </p:nvSpPr>
          <p:spPr bwMode="auto">
            <a:xfrm flipV="1">
              <a:off x="8038427" y="295138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65" name="Rectangle 2"/>
            <p:cNvSpPr>
              <a:spLocks noChangeArrowheads="1"/>
            </p:cNvSpPr>
            <p:nvPr/>
          </p:nvSpPr>
          <p:spPr bwMode="auto">
            <a:xfrm>
              <a:off x="5359936" y="3679826"/>
              <a:ext cx="658477" cy="130871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66" name="Rectangle 3"/>
            <p:cNvSpPr>
              <a:spLocks noChangeArrowheads="1"/>
            </p:cNvSpPr>
            <p:nvPr/>
          </p:nvSpPr>
          <p:spPr bwMode="auto">
            <a:xfrm>
              <a:off x="6079672" y="4561568"/>
              <a:ext cx="664100" cy="43047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67" name="Rectangle 4"/>
            <p:cNvSpPr>
              <a:spLocks noChangeArrowheads="1"/>
            </p:cNvSpPr>
            <p:nvPr/>
          </p:nvSpPr>
          <p:spPr bwMode="auto">
            <a:xfrm>
              <a:off x="6079082" y="3037119"/>
              <a:ext cx="658477" cy="12887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68" name="Rectangle 5"/>
            <p:cNvSpPr>
              <a:spLocks noChangeArrowheads="1"/>
            </p:cNvSpPr>
            <p:nvPr/>
          </p:nvSpPr>
          <p:spPr bwMode="auto">
            <a:xfrm>
              <a:off x="5359936" y="3035975"/>
              <a:ext cx="658477" cy="6471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sz="1050" b="0"/>
            </a:p>
          </p:txBody>
        </p:sp>
        <p:sp>
          <p:nvSpPr>
            <p:cNvPr id="69" name="Text Box 7"/>
            <p:cNvSpPr txBox="1">
              <a:spLocks noChangeArrowheads="1"/>
            </p:cNvSpPr>
            <p:nvPr/>
          </p:nvSpPr>
          <p:spPr bwMode="auto">
            <a:xfrm>
              <a:off x="5363365" y="5132584"/>
              <a:ext cx="134439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b="0">
                  <a:latin typeface="Palatino" pitchFamily="18" charset="0"/>
                </a:rPr>
                <a:t> CPU       RAM</a:t>
              </a:r>
            </a:p>
          </p:txBody>
        </p:sp>
        <p:sp>
          <p:nvSpPr>
            <p:cNvPr id="70" name="Line 11"/>
            <p:cNvSpPr>
              <a:spLocks noChangeShapeType="1"/>
            </p:cNvSpPr>
            <p:nvPr/>
          </p:nvSpPr>
          <p:spPr bwMode="auto">
            <a:xfrm flipH="1" flipV="1">
              <a:off x="5291345" y="3035976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71" name="Text Box 12"/>
            <p:cNvSpPr txBox="1">
              <a:spLocks noChangeArrowheads="1"/>
            </p:cNvSpPr>
            <p:nvPr/>
          </p:nvSpPr>
          <p:spPr bwMode="auto">
            <a:xfrm>
              <a:off x="4767382" y="2917085"/>
              <a:ext cx="496526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100%</a:t>
              </a:r>
            </a:p>
          </p:txBody>
        </p:sp>
        <p:sp>
          <p:nvSpPr>
            <p:cNvPr id="73" name="Line 14"/>
            <p:cNvSpPr>
              <a:spLocks noChangeShapeType="1"/>
            </p:cNvSpPr>
            <p:nvPr/>
          </p:nvSpPr>
          <p:spPr bwMode="auto">
            <a:xfrm flipH="1" flipV="1">
              <a:off x="5291345" y="4994259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74" name="Text Box 15"/>
            <p:cNvSpPr txBox="1">
              <a:spLocks noChangeArrowheads="1"/>
            </p:cNvSpPr>
            <p:nvPr/>
          </p:nvSpPr>
          <p:spPr bwMode="auto">
            <a:xfrm>
              <a:off x="4876800" y="3904800"/>
              <a:ext cx="387108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50%</a:t>
              </a:r>
            </a:p>
          </p:txBody>
        </p:sp>
        <p:sp>
          <p:nvSpPr>
            <p:cNvPr id="75" name="Text Box 16"/>
            <p:cNvSpPr txBox="1">
              <a:spLocks noChangeArrowheads="1"/>
            </p:cNvSpPr>
            <p:nvPr/>
          </p:nvSpPr>
          <p:spPr bwMode="auto">
            <a:xfrm>
              <a:off x="4876800" y="4871937"/>
              <a:ext cx="387108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b="0">
                  <a:solidFill>
                    <a:srgbClr val="292929"/>
                  </a:solidFill>
                  <a:latin typeface="Palatino" pitchFamily="18" charset="0"/>
                </a:rPr>
                <a:t>0%</a:t>
              </a:r>
            </a:p>
          </p:txBody>
        </p:sp>
        <p:sp>
          <p:nvSpPr>
            <p:cNvPr id="76" name="Line 17"/>
            <p:cNvSpPr>
              <a:spLocks noChangeShapeType="1"/>
            </p:cNvSpPr>
            <p:nvPr/>
          </p:nvSpPr>
          <p:spPr bwMode="auto">
            <a:xfrm flipV="1">
              <a:off x="5359936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79" name="Line 20"/>
            <p:cNvSpPr>
              <a:spLocks noChangeShapeType="1"/>
            </p:cNvSpPr>
            <p:nvPr/>
          </p:nvSpPr>
          <p:spPr bwMode="auto">
            <a:xfrm flipV="1">
              <a:off x="6737975" y="295824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80" name="Line 21"/>
            <p:cNvSpPr>
              <a:spLocks noChangeShapeType="1"/>
            </p:cNvSpPr>
            <p:nvPr/>
          </p:nvSpPr>
          <p:spPr bwMode="auto">
            <a:xfrm flipV="1">
              <a:off x="6049279" y="2951380"/>
              <a:ext cx="0" cy="2140049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 type="none" w="lg" len="lg"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sp>
          <p:nvSpPr>
            <p:cNvPr id="81" name="Text Box 39"/>
            <p:cNvSpPr txBox="1">
              <a:spLocks noChangeArrowheads="1"/>
            </p:cNvSpPr>
            <p:nvPr/>
          </p:nvSpPr>
          <p:spPr bwMode="auto">
            <a:xfrm>
              <a:off x="5442245" y="2255978"/>
              <a:ext cx="1207207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600" b="0">
                  <a:solidFill>
                    <a:srgbClr val="292929"/>
                  </a:solidFill>
                  <a:latin typeface="Calibri" pitchFamily="34" charset="0"/>
                </a:rPr>
                <a:t>Dominant  Resource Fairness</a:t>
              </a:r>
            </a:p>
          </p:txBody>
        </p:sp>
        <p:sp>
          <p:nvSpPr>
            <p:cNvPr id="82" name="Text Box 40"/>
            <p:cNvSpPr txBox="1">
              <a:spLocks noChangeArrowheads="1"/>
            </p:cNvSpPr>
            <p:nvPr/>
          </p:nvSpPr>
          <p:spPr bwMode="auto">
            <a:xfrm>
              <a:off x="7229475" y="2248355"/>
              <a:ext cx="1762125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sv-SE" sz="1600" b="0">
                  <a:solidFill>
                    <a:srgbClr val="292929"/>
                  </a:solidFill>
                  <a:latin typeface="Calibri" pitchFamily="34" charset="0"/>
                </a:rPr>
                <a:t>Competitive Equilibrium from Equal Incomes</a:t>
              </a:r>
              <a:endParaRPr lang="en-US" sz="1600" b="0">
                <a:solidFill>
                  <a:srgbClr val="292929"/>
                </a:solidFill>
                <a:latin typeface="Calibri" pitchFamily="34" charset="0"/>
              </a:endParaRPr>
            </a:p>
          </p:txBody>
        </p:sp>
        <p:sp>
          <p:nvSpPr>
            <p:cNvPr id="83" name="Line 31"/>
            <p:cNvSpPr>
              <a:spLocks noChangeShapeType="1"/>
            </p:cNvSpPr>
            <p:nvPr/>
          </p:nvSpPr>
          <p:spPr bwMode="auto">
            <a:xfrm flipH="1" flipV="1">
              <a:off x="7280493" y="5014836"/>
              <a:ext cx="1509009" cy="0"/>
            </a:xfrm>
            <a:prstGeom prst="line">
              <a:avLst/>
            </a:prstGeom>
            <a:noFill/>
            <a:ln w="12700">
              <a:solidFill>
                <a:srgbClr val="5F5F5F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 sz="1050" b="0"/>
            </a:p>
          </p:txBody>
        </p:sp>
        <p:cxnSp>
          <p:nvCxnSpPr>
            <p:cNvPr id="109" name="Straight Arrow Connector 108"/>
            <p:cNvCxnSpPr/>
            <p:nvPr/>
          </p:nvCxnSpPr>
          <p:spPr>
            <a:xfrm rot="16200000" flipH="1">
              <a:off x="4844042" y="4328446"/>
              <a:ext cx="1284718" cy="2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TextBox 109"/>
            <p:cNvSpPr txBox="1"/>
            <p:nvPr/>
          </p:nvSpPr>
          <p:spPr>
            <a:xfrm>
              <a:off x="5480898" y="4114335"/>
              <a:ext cx="6418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/>
                <a:t>66</a:t>
              </a:r>
              <a:r>
                <a:rPr lang="sv-SE" b="0"/>
                <a:t>%</a:t>
              </a:r>
              <a:endParaRPr lang="en-US" b="0"/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 rot="16200000" flipH="1">
              <a:off x="5590378" y="3670418"/>
              <a:ext cx="1253381" cy="8545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6212512" y="3514357"/>
              <a:ext cx="649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>
                  <a:solidFill>
                    <a:schemeClr val="bg1"/>
                  </a:solidFill>
                </a:rPr>
                <a:t>66</a:t>
              </a:r>
              <a:r>
                <a:rPr lang="sv-SE" b="0">
                  <a:solidFill>
                    <a:schemeClr val="bg1"/>
                  </a:solidFill>
                </a:rPr>
                <a:t>%</a:t>
              </a:r>
              <a:endParaRPr lang="en-US" b="0">
                <a:solidFill>
                  <a:schemeClr val="bg1"/>
                </a:solidFill>
              </a:endParaRPr>
            </a:p>
          </p:txBody>
        </p:sp>
        <p:cxnSp>
          <p:nvCxnSpPr>
            <p:cNvPr id="113" name="Straight Arrow Connector 112"/>
            <p:cNvCxnSpPr/>
            <p:nvPr/>
          </p:nvCxnSpPr>
          <p:spPr>
            <a:xfrm rot="16200000" flipH="1">
              <a:off x="6912303" y="4425475"/>
              <a:ext cx="1139268" cy="2659"/>
            </a:xfrm>
            <a:prstGeom prst="straightConnector1">
              <a:avLst/>
            </a:prstGeom>
            <a:ln w="25400">
              <a:solidFill>
                <a:schemeClr val="tx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7487214" y="4255911"/>
              <a:ext cx="64187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/>
                <a:t>60</a:t>
              </a:r>
              <a:r>
                <a:rPr lang="sv-SE" b="0"/>
                <a:t>%</a:t>
              </a:r>
              <a:endParaRPr lang="en-US" b="0"/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 rot="16200000" flipH="1">
              <a:off x="7428882" y="3834473"/>
              <a:ext cx="1559778" cy="9617"/>
            </a:xfrm>
            <a:prstGeom prst="straightConnector1">
              <a:avLst/>
            </a:prstGeom>
            <a:ln w="25400">
              <a:solidFill>
                <a:schemeClr val="bg1"/>
              </a:solidFill>
              <a:prstDash val="sysDot"/>
              <a:headEnd type="arrow" w="med" len="sm"/>
              <a:tailEnd type="arrow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/>
            <p:cNvSpPr txBox="1"/>
            <p:nvPr/>
          </p:nvSpPr>
          <p:spPr>
            <a:xfrm>
              <a:off x="8206471" y="3726542"/>
              <a:ext cx="6492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>
                  <a:solidFill>
                    <a:schemeClr val="bg1"/>
                  </a:solidFill>
                </a:rPr>
                <a:t>80</a:t>
              </a:r>
              <a:r>
                <a:rPr lang="sv-SE" b="0">
                  <a:solidFill>
                    <a:schemeClr val="bg1"/>
                  </a:solidFill>
                </a:rPr>
                <a:t>%</a:t>
              </a:r>
              <a:endParaRPr lang="en-US" b="0">
                <a:solidFill>
                  <a:schemeClr val="bg1"/>
                </a:solidFill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2764972" y="3810000"/>
            <a:ext cx="5312228" cy="653142"/>
            <a:chOff x="2764972" y="4114800"/>
            <a:chExt cx="5312228" cy="653142"/>
          </a:xfrm>
        </p:grpSpPr>
        <p:sp>
          <p:nvSpPr>
            <p:cNvPr id="121" name="Oval 120"/>
            <p:cNvSpPr/>
            <p:nvPr/>
          </p:nvSpPr>
          <p:spPr>
            <a:xfrm>
              <a:off x="2764972" y="4158342"/>
              <a:ext cx="609600" cy="609600"/>
            </a:xfrm>
            <a:prstGeom prst="ellipse">
              <a:avLst/>
            </a:prstGeom>
            <a:noFill/>
            <a:ln w="508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7467600" y="4114800"/>
              <a:ext cx="609600" cy="609600"/>
            </a:xfrm>
            <a:prstGeom prst="ellipse">
              <a:avLst/>
            </a:prstGeom>
            <a:noFill/>
            <a:ln w="508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/>
            </a:p>
          </p:txBody>
        </p:sp>
        <p:cxnSp>
          <p:nvCxnSpPr>
            <p:cNvPr id="124" name="Straight Connector 123"/>
            <p:cNvCxnSpPr/>
            <p:nvPr/>
          </p:nvCxnSpPr>
          <p:spPr>
            <a:xfrm rot="10800000" flipV="1">
              <a:off x="3385458" y="4452256"/>
              <a:ext cx="4114800" cy="1"/>
            </a:xfrm>
            <a:prstGeom prst="line">
              <a:avLst/>
            </a:prstGeom>
            <a:ln w="5080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783772" y="3657600"/>
            <a:ext cx="5312228" cy="653142"/>
            <a:chOff x="783772" y="3962400"/>
            <a:chExt cx="5312228" cy="653142"/>
          </a:xfrm>
        </p:grpSpPr>
        <p:sp>
          <p:nvSpPr>
            <p:cNvPr id="126" name="Oval 125"/>
            <p:cNvSpPr/>
            <p:nvPr/>
          </p:nvSpPr>
          <p:spPr>
            <a:xfrm>
              <a:off x="783772" y="4005942"/>
              <a:ext cx="609600" cy="609600"/>
            </a:xfrm>
            <a:prstGeom prst="ellipse">
              <a:avLst/>
            </a:prstGeom>
            <a:noFill/>
            <a:ln w="508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/>
            </a:p>
          </p:txBody>
        </p:sp>
        <p:sp>
          <p:nvSpPr>
            <p:cNvPr id="127" name="Oval 126"/>
            <p:cNvSpPr/>
            <p:nvPr/>
          </p:nvSpPr>
          <p:spPr>
            <a:xfrm>
              <a:off x="5486400" y="3962400"/>
              <a:ext cx="609600" cy="609600"/>
            </a:xfrm>
            <a:prstGeom prst="ellipse">
              <a:avLst/>
            </a:prstGeom>
            <a:noFill/>
            <a:ln w="50800">
              <a:solidFill>
                <a:srgbClr val="FF33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/>
            </a:p>
          </p:txBody>
        </p:sp>
        <p:cxnSp>
          <p:nvCxnSpPr>
            <p:cNvPr id="128" name="Straight Connector 127"/>
            <p:cNvCxnSpPr/>
            <p:nvPr/>
          </p:nvCxnSpPr>
          <p:spPr>
            <a:xfrm rot="10800000" flipV="1">
              <a:off x="1404258" y="4299856"/>
              <a:ext cx="4114800" cy="1"/>
            </a:xfrm>
            <a:prstGeom prst="line">
              <a:avLst/>
            </a:prstGeom>
            <a:ln w="50800">
              <a:solidFill>
                <a:srgbClr val="FF3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0" y="6473653"/>
            <a:ext cx="104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JK</a:t>
            </a:r>
          </a:p>
        </p:txBody>
      </p:sp>
    </p:spTree>
    <p:extLst>
      <p:ext uri="{BB962C8B-B14F-4D97-AF65-F5344CB8AC3E}">
        <p14:creationId xmlns:p14="http://schemas.microsoft.com/office/powerpoint/2010/main" val="281817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CEEI for Indivisible items?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Two agents</a:t>
            </a:r>
          </a:p>
          <a:p>
            <a:r>
              <a:rPr lang="en-US"/>
              <a:t>Capacity: 2</a:t>
            </a:r>
          </a:p>
          <a:p>
            <a:r>
              <a:rPr lang="en-US"/>
              <a:t>Both agents will </a:t>
            </a:r>
            <a:br>
              <a:rPr lang="en-US"/>
            </a:br>
            <a:r>
              <a:rPr lang="en-US"/>
              <a:t>share the same</a:t>
            </a:r>
            <a:br>
              <a:rPr lang="en-US"/>
            </a:br>
            <a:r>
              <a:rPr lang="en-US"/>
              <a:t>preference profile:</a:t>
            </a:r>
          </a:p>
          <a:p>
            <a:endParaRPr lang="en-US"/>
          </a:p>
          <a:p>
            <a:r>
              <a:rPr lang="en-US"/>
              <a:t>Market clearing prices</a:t>
            </a:r>
            <a:r>
              <a:rPr lang="en-US" b="0"/>
              <a:t>      ????????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>
                <a:solidFill>
                  <a:schemeClr val="tx2"/>
                </a:solidFill>
              </a:rPr>
              <a:t>Don’t exist!  </a:t>
            </a:r>
            <a:r>
              <a:rPr lang="en-US" b="0"/>
              <a:t>For any price, for any item, either both agents demand that item or both do not.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/>
              <a:t>Small changes in price can cause big changes in demand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380014" y="1018074"/>
            <a:ext cx="5322661" cy="1240770"/>
            <a:chOff x="3380014" y="1018074"/>
            <a:chExt cx="5322661" cy="1240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0014" y="1055864"/>
              <a:ext cx="2134228" cy="12029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7797" y="1291435"/>
              <a:ext cx="1298365" cy="7318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4913" y="1055864"/>
              <a:ext cx="697636" cy="96740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2025" y="1018074"/>
              <a:ext cx="1390650" cy="1042988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7841" y="2697188"/>
            <a:ext cx="1067114" cy="60149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2846457" y="2697188"/>
            <a:ext cx="1990519" cy="601490"/>
            <a:chOff x="2846457" y="2697188"/>
            <a:chExt cx="1990519" cy="601490"/>
          </a:xfrm>
        </p:grpSpPr>
        <p:grpSp>
          <p:nvGrpSpPr>
            <p:cNvPr id="36" name="Group 35"/>
            <p:cNvGrpSpPr/>
            <p:nvPr/>
          </p:nvGrpSpPr>
          <p:grpSpPr>
            <a:xfrm>
              <a:off x="2846457" y="2697188"/>
              <a:ext cx="1498809" cy="601490"/>
              <a:chOff x="2846457" y="2697188"/>
              <a:chExt cx="1498809" cy="60149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46457" y="2697188"/>
                <a:ext cx="1067114" cy="60149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96083" y="2815246"/>
                <a:ext cx="649183" cy="365919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>
              <a:off x="4129448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493392" y="2697188"/>
            <a:ext cx="1797674" cy="601490"/>
            <a:chOff x="4493392" y="2697188"/>
            <a:chExt cx="1797674" cy="60149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17352" y="2757911"/>
              <a:ext cx="346179" cy="48004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3392" y="2697188"/>
              <a:ext cx="1067114" cy="60149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5583538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009017" y="2697188"/>
            <a:ext cx="1904984" cy="601490"/>
            <a:chOff x="6009017" y="2697188"/>
            <a:chExt cx="1904984" cy="6014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9828" y="2763705"/>
              <a:ext cx="682949" cy="51221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9017" y="2697188"/>
              <a:ext cx="1067114" cy="60149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7206473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879228" y="3366239"/>
            <a:ext cx="5870027" cy="512212"/>
            <a:chOff x="2879228" y="3366239"/>
            <a:chExt cx="5870027" cy="51221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79228" y="3495559"/>
              <a:ext cx="649183" cy="36591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72142" y="3391848"/>
              <a:ext cx="346179" cy="48004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7490" y="3366239"/>
              <a:ext cx="682949" cy="51221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737" y="3495559"/>
              <a:ext cx="649183" cy="36591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88119" y="3495558"/>
              <a:ext cx="649183" cy="36591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3524" y="3366239"/>
              <a:ext cx="682949" cy="51221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3339" y="3391848"/>
              <a:ext cx="346179" cy="48004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7063" y="3391848"/>
              <a:ext cx="346179" cy="480045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306" y="3366239"/>
              <a:ext cx="682949" cy="512212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617997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62537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63641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00904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88581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870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Approximate-CEEI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tiebreak somehow?</a:t>
            </a:r>
            <a:br>
              <a:rPr lang="en-US" dirty="0"/>
            </a:br>
            <a:endParaRPr lang="en-US" dirty="0"/>
          </a:p>
          <a:p>
            <a:r>
              <a:rPr lang="en-US" dirty="0"/>
              <a:t>Idea: give agents slightly different, but </a:t>
            </a:r>
            <a:r>
              <a:rPr lang="en-US" dirty="0">
                <a:solidFill>
                  <a:schemeClr val="tx2"/>
                </a:solidFill>
              </a:rPr>
              <a:t>roughly equal budgets</a:t>
            </a:r>
            <a:r>
              <a:rPr lang="en-US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For each agent, draw budget from [1, 1 + </a:t>
            </a:r>
            <a:r>
              <a:rPr lang="en-US" b="0" i="1" dirty="0"/>
              <a:t>B</a:t>
            </a:r>
            <a:r>
              <a:rPr lang="en-US" b="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0 &lt; </a:t>
            </a:r>
            <a:r>
              <a:rPr lang="en-US" b="0" i="1" dirty="0"/>
              <a:t>B</a:t>
            </a:r>
            <a:r>
              <a:rPr lang="en-US" b="0" dirty="0"/>
              <a:t> &lt; min( 1/m, 1/(k-1) )        – k is capacity of agent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Note: if </a:t>
            </a:r>
            <a:r>
              <a:rPr lang="en-US" b="0" i="1" dirty="0"/>
              <a:t>B</a:t>
            </a:r>
            <a:r>
              <a:rPr lang="en-US" b="0" dirty="0"/>
              <a:t> = 0, this is just CEEI</a:t>
            </a:r>
          </a:p>
          <a:p>
            <a:endParaRPr lang="en-US" dirty="0"/>
          </a:p>
          <a:p>
            <a:r>
              <a:rPr lang="en-US" dirty="0"/>
              <a:t>Still “feels fair” – random winners and losers in the budget draw, and the playing ground is still roughly equal.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3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417129" cy="1371600"/>
          </a:xfrm>
        </p:spPr>
        <p:txBody>
          <a:bodyPr/>
          <a:lstStyle/>
          <a:p>
            <a:r>
              <a:rPr lang="en-US"/>
              <a:t>A-CEEI For Indivisible 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Two agents</a:t>
            </a:r>
          </a:p>
          <a:p>
            <a:r>
              <a:rPr lang="en-US"/>
              <a:t>Capacity: 2</a:t>
            </a:r>
          </a:p>
          <a:p>
            <a:r>
              <a:rPr lang="en-US"/>
              <a:t>Agent 1’s budget: $1.2</a:t>
            </a:r>
          </a:p>
          <a:p>
            <a:r>
              <a:rPr lang="en-US"/>
              <a:t>Agent 2’s budget: $1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r>
              <a:rPr lang="en-US"/>
              <a:t>Agent 1: 				Agent 2: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380014" y="1018074"/>
            <a:ext cx="5322661" cy="1240770"/>
            <a:chOff x="3380014" y="1018074"/>
            <a:chExt cx="5322661" cy="124077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0014" y="1055864"/>
              <a:ext cx="2134228" cy="120298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7797" y="1291435"/>
              <a:ext cx="1298365" cy="73183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4913" y="1055864"/>
              <a:ext cx="697636" cy="96740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2025" y="1018074"/>
              <a:ext cx="1390650" cy="1042988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3380014" y="2871737"/>
            <a:ext cx="5356432" cy="2170388"/>
            <a:chOff x="3380014" y="2871737"/>
            <a:chExt cx="5356432" cy="217038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0014" y="2871737"/>
              <a:ext cx="2134228" cy="120298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6162" y="3107308"/>
              <a:ext cx="1298365" cy="73183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98310" y="4074717"/>
              <a:ext cx="697636" cy="96740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30019" y="3999137"/>
              <a:ext cx="1390650" cy="104298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284908" y="3288560"/>
              <a:ext cx="1145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= $1.10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84907" y="4429687"/>
              <a:ext cx="1145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= $0.20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91335" y="3288560"/>
              <a:ext cx="1145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= $0.80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591334" y="4429687"/>
              <a:ext cx="11451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= $0.10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98071" y="4653643"/>
            <a:ext cx="176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????????????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393372" y="5159887"/>
            <a:ext cx="6524802" cy="1202980"/>
            <a:chOff x="1393372" y="5159887"/>
            <a:chExt cx="6524802" cy="120298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20538" y="5221993"/>
              <a:ext cx="697636" cy="96740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70438" y="5260660"/>
              <a:ext cx="1390650" cy="1042988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93372" y="5159887"/>
              <a:ext cx="2134228" cy="120298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2647" y="5429425"/>
              <a:ext cx="1298365" cy="7318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766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" grpId="0"/>
      <p:bldP spid="19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A-CEEI: Properties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Always exists if </a:t>
            </a:r>
            <a:r>
              <a:rPr lang="en-US" i="1" dirty="0"/>
              <a:t>B</a:t>
            </a:r>
            <a:r>
              <a:rPr lang="en-US" dirty="0"/>
              <a:t> &gt; 0 (need unequal budgets) </a:t>
            </a:r>
          </a:p>
          <a:p>
            <a:r>
              <a:rPr lang="en-US" dirty="0"/>
              <a:t>The market </a:t>
            </a:r>
            <a:r>
              <a:rPr lang="en-US" dirty="0">
                <a:solidFill>
                  <a:srgbClr val="00B050"/>
                </a:solidFill>
              </a:rPr>
              <a:t>approximately clears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There exist prices that clear the market to within an error of at most </a:t>
            </a:r>
            <a:r>
              <a:rPr lang="sk-SK" b="0" dirty="0"/>
              <a:t>√k*m/2</a:t>
            </a:r>
          </a:p>
          <a:p>
            <a:pPr marL="342900" indent="-342900">
              <a:buFont typeface="Arial" charset="0"/>
              <a:buChar char="•"/>
            </a:pPr>
            <a:r>
              <a:rPr lang="sk-SK" b="0" dirty="0" err="1"/>
              <a:t>Error</a:t>
            </a:r>
            <a:r>
              <a:rPr lang="sk-SK" b="0" dirty="0"/>
              <a:t> </a:t>
            </a:r>
            <a:r>
              <a:rPr lang="sk-SK" b="0" dirty="0" err="1"/>
              <a:t>does</a:t>
            </a:r>
            <a:r>
              <a:rPr lang="sk-SK" b="0" dirty="0"/>
              <a:t> </a:t>
            </a:r>
            <a:r>
              <a:rPr lang="sk-SK" b="0" dirty="0" err="1"/>
              <a:t>not</a:t>
            </a:r>
            <a:r>
              <a:rPr lang="sk-SK" b="0" dirty="0"/>
              <a:t> </a:t>
            </a:r>
            <a:r>
              <a:rPr lang="sk-SK" b="0" dirty="0" err="1"/>
              <a:t>depend</a:t>
            </a:r>
            <a:r>
              <a:rPr lang="sk-SK" b="0" dirty="0"/>
              <a:t> on </a:t>
            </a:r>
            <a:r>
              <a:rPr lang="sk-SK" b="0" dirty="0" err="1"/>
              <a:t>the</a:t>
            </a:r>
            <a:r>
              <a:rPr lang="sk-SK" b="0" dirty="0"/>
              <a:t> </a:t>
            </a:r>
            <a:r>
              <a:rPr lang="sk-SK" b="0" dirty="0" err="1"/>
              <a:t>number</a:t>
            </a:r>
            <a:r>
              <a:rPr lang="sk-SK" b="0" dirty="0"/>
              <a:t> of </a:t>
            </a:r>
            <a:r>
              <a:rPr lang="sk-SK" b="0" dirty="0" err="1"/>
              <a:t>participants</a:t>
            </a:r>
            <a:r>
              <a:rPr lang="sk-SK" b="0" dirty="0"/>
              <a:t> </a:t>
            </a:r>
            <a:r>
              <a:rPr lang="sk-SK" b="0" dirty="0">
                <a:sym typeface="Wingdings"/>
              </a:rPr>
              <a:t> </a:t>
            </a:r>
            <a:r>
              <a:rPr lang="sk-SK" b="0" dirty="0" err="1">
                <a:sym typeface="Wingdings"/>
              </a:rPr>
              <a:t>error</a:t>
            </a:r>
            <a:r>
              <a:rPr lang="sk-SK" b="0" dirty="0">
                <a:sym typeface="Wingdings"/>
              </a:rPr>
              <a:t> </a:t>
            </a:r>
            <a:r>
              <a:rPr lang="sk-SK" b="0" dirty="0" err="1">
                <a:sym typeface="Wingdings"/>
              </a:rPr>
              <a:t>goes</a:t>
            </a:r>
            <a:r>
              <a:rPr lang="sk-SK" b="0" dirty="0">
                <a:sym typeface="Wingdings"/>
              </a:rPr>
              <a:t> to </a:t>
            </a:r>
            <a:r>
              <a:rPr lang="sk-SK" b="0" dirty="0" err="1">
                <a:sym typeface="Wingdings"/>
              </a:rPr>
              <a:t>zero</a:t>
            </a:r>
            <a:r>
              <a:rPr lang="sk-SK" b="0" dirty="0">
                <a:sym typeface="Wingdings"/>
              </a:rPr>
              <a:t> as a </a:t>
            </a:r>
            <a:r>
              <a:rPr lang="sk-SK" b="0" dirty="0" err="1">
                <a:sym typeface="Wingdings"/>
              </a:rPr>
              <a:t>fraction</a:t>
            </a:r>
            <a:r>
              <a:rPr lang="sk-SK" b="0" dirty="0">
                <a:sym typeface="Wingdings"/>
              </a:rPr>
              <a:t> of </a:t>
            </a:r>
            <a:r>
              <a:rPr lang="sk-SK" b="0" dirty="0" err="1">
                <a:sym typeface="Wingdings"/>
              </a:rPr>
              <a:t>the</a:t>
            </a:r>
            <a:r>
              <a:rPr lang="sk-SK" b="0" dirty="0">
                <a:sym typeface="Wingdings"/>
              </a:rPr>
              <a:t> </a:t>
            </a:r>
            <a:r>
              <a:rPr lang="sk-SK" b="0" dirty="0" err="1">
                <a:sym typeface="Wingdings"/>
              </a:rPr>
              <a:t>underlying</a:t>
            </a:r>
            <a:r>
              <a:rPr lang="sk-SK" b="0" dirty="0">
                <a:sym typeface="Wingdings"/>
              </a:rPr>
              <a:t> </a:t>
            </a:r>
            <a:r>
              <a:rPr lang="sk-SK" b="0" dirty="0" err="1">
                <a:sym typeface="Wingdings"/>
              </a:rPr>
              <a:t>endowment</a:t>
            </a:r>
            <a:r>
              <a:rPr lang="sk-SK" b="0" dirty="0"/>
              <a:t> </a:t>
            </a:r>
          </a:p>
          <a:p>
            <a:r>
              <a:rPr lang="sk-SK" dirty="0" err="1"/>
              <a:t>Approximately</a:t>
            </a:r>
            <a:r>
              <a:rPr lang="sk-SK" dirty="0"/>
              <a:t> </a:t>
            </a:r>
            <a:r>
              <a:rPr lang="sk-SK" dirty="0" err="1">
                <a:solidFill>
                  <a:srgbClr val="00B050"/>
                </a:solidFill>
              </a:rPr>
              <a:t>strategy</a:t>
            </a:r>
            <a:r>
              <a:rPr lang="sk-SK" dirty="0">
                <a:solidFill>
                  <a:srgbClr val="00B050"/>
                </a:solidFill>
              </a:rPr>
              <a:t> </a:t>
            </a:r>
            <a:r>
              <a:rPr lang="sk-SK" dirty="0" err="1">
                <a:solidFill>
                  <a:srgbClr val="00B050"/>
                </a:solidFill>
              </a:rPr>
              <a:t>proof</a:t>
            </a:r>
            <a:endParaRPr lang="sk-SK" dirty="0">
              <a:solidFill>
                <a:srgbClr val="00B050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sk-SK" dirty="0"/>
              <a:t>“</a:t>
            </a:r>
            <a:r>
              <a:rPr lang="sk-SK" dirty="0" err="1"/>
              <a:t>Strategy-proof</a:t>
            </a:r>
            <a:r>
              <a:rPr lang="sk-SK" dirty="0"/>
              <a:t> in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large</a:t>
            </a:r>
            <a:r>
              <a:rPr lang="sk-SK" dirty="0"/>
              <a:t>"</a:t>
            </a:r>
          </a:p>
          <a:p>
            <a:r>
              <a:rPr lang="en-US" dirty="0"/>
              <a:t>Bounded </a:t>
            </a:r>
            <a:r>
              <a:rPr lang="en-US" dirty="0">
                <a:solidFill>
                  <a:srgbClr val="00B050"/>
                </a:solidFill>
              </a:rPr>
              <a:t>envy free</a:t>
            </a:r>
          </a:p>
          <a:p>
            <a:r>
              <a:rPr lang="en-US" dirty="0"/>
              <a:t>Very </a:t>
            </a:r>
            <a:r>
              <a:rPr lang="en-US" dirty="0">
                <a:solidFill>
                  <a:schemeClr val="tx2"/>
                </a:solidFill>
              </a:rPr>
              <a:t>difficult to compute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52800" y="3151414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??????????????</a:t>
            </a:r>
          </a:p>
        </p:txBody>
      </p:sp>
    </p:spTree>
    <p:extLst>
      <p:ext uri="{BB962C8B-B14F-4D97-AF65-F5344CB8AC3E}">
        <p14:creationId xmlns:p14="http://schemas.microsoft.com/office/powerpoint/2010/main" val="21104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5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27535"/>
            <a:ext cx="8989454" cy="140293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When do Fair Allocations Exist And How Do We find Them?</a:t>
            </a:r>
            <a:endParaRPr lang="en-US" i="1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6507126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Thanks to: Yonatan </a:t>
            </a:r>
            <a:r>
              <a:rPr lang="en-US" dirty="0" err="1"/>
              <a:t>Aumann</a:t>
            </a:r>
            <a:r>
              <a:rPr lang="en-US" dirty="0"/>
              <a:t> (YA), Ariel </a:t>
            </a:r>
            <a:r>
              <a:rPr lang="en-US" dirty="0" err="1"/>
              <a:t>Procaccia</a:t>
            </a:r>
            <a:r>
              <a:rPr lang="en-US" dirty="0"/>
              <a:t> (AP), </a:t>
            </a:r>
            <a:r>
              <a:rPr lang="en-US" dirty="0" err="1"/>
              <a:t>Shengyu</a:t>
            </a:r>
            <a:r>
              <a:rPr lang="en-US" dirty="0"/>
              <a:t> Zhang (SZ)</a:t>
            </a:r>
          </a:p>
        </p:txBody>
      </p:sp>
    </p:spTree>
    <p:extLst>
      <p:ext uri="{BB962C8B-B14F-4D97-AF65-F5344CB8AC3E}">
        <p14:creationId xmlns:p14="http://schemas.microsoft.com/office/powerpoint/2010/main" val="72178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514823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Allocation of Divisible Resources Without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Allocating computational resources (CPU, RAM, HDD,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Organizational clusters (e.g., our new Horvitz cluster)</a:t>
            </a:r>
          </a:p>
          <a:p>
            <a:pPr lvl="1"/>
            <a:r>
              <a:rPr lang="en-US" dirty="0"/>
              <a:t>Federated clouds</a:t>
            </a:r>
          </a:p>
          <a:p>
            <a:pPr lvl="1"/>
            <a:r>
              <a:rPr lang="en-US" dirty="0"/>
              <a:t>NSF Supercomputing Centers</a:t>
            </a:r>
          </a:p>
          <a:p>
            <a:pPr lvl="1"/>
            <a:endParaRPr lang="en-US" dirty="0"/>
          </a:p>
          <a:p>
            <a:r>
              <a:rPr lang="en-US" dirty="0"/>
              <a:t>We’ll focus on fixed bundles (slots)</a:t>
            </a:r>
          </a:p>
          <a:p>
            <a:pPr lvl="1"/>
            <a:r>
              <a:rPr lang="en-US" dirty="0"/>
              <a:t>Allocated using single resource abstraction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Highly inefficient when users have heterogeneous demands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509940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a Divisible Cake: Model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/>
          </a:bodyPr>
          <a:lstStyle/>
          <a:p>
            <a:r>
              <a:rPr lang="en-US" dirty="0"/>
              <a:t>Division of a heterogeneous </a:t>
            </a:r>
            <a:r>
              <a:rPr lang="en-US" dirty="0">
                <a:solidFill>
                  <a:schemeClr val="tx2"/>
                </a:solidFill>
              </a:rPr>
              <a:t>divisible</a:t>
            </a:r>
            <a:r>
              <a:rPr lang="en-US" dirty="0"/>
              <a:t> good</a:t>
            </a:r>
          </a:p>
          <a:p>
            <a:r>
              <a:rPr lang="en-US" dirty="0"/>
              <a:t>The cake is the interval [0,1]</a:t>
            </a:r>
          </a:p>
          <a:p>
            <a:r>
              <a:rPr lang="en-US" dirty="0"/>
              <a:t>Set of agents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N = {1,...,n}</a:t>
            </a:r>
          </a:p>
          <a:p>
            <a:r>
              <a:rPr lang="en-US" dirty="0"/>
              <a:t>Each agent has a </a:t>
            </a:r>
            <a:r>
              <a:rPr lang="en-US" dirty="0">
                <a:solidFill>
                  <a:schemeClr val="tx2"/>
                </a:solidFill>
              </a:rPr>
              <a:t>valuation function </a:t>
            </a:r>
            <a:r>
              <a:rPr lang="en-US" dirty="0"/>
              <a:t>V</a:t>
            </a:r>
            <a:r>
              <a:rPr lang="en-US" baseline="-25000" dirty="0"/>
              <a:t>i</a:t>
            </a:r>
            <a:r>
              <a:rPr lang="en-US" dirty="0"/>
              <a:t> over pieces of cake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Additive</a:t>
            </a:r>
            <a:r>
              <a:rPr lang="en-US" b="0" dirty="0"/>
              <a:t>: if X</a:t>
            </a:r>
            <a:r>
              <a:rPr lang="en-US" b="0" dirty="0">
                <a:sym typeface="Symbol"/>
              </a:rPr>
              <a:t>Y= then </a:t>
            </a:r>
            <a:r>
              <a:rPr lang="en-US" b="0" dirty="0"/>
              <a:t>V</a:t>
            </a:r>
            <a:r>
              <a:rPr lang="en-US" b="0" baseline="-25000" dirty="0"/>
              <a:t>i</a:t>
            </a:r>
            <a:r>
              <a:rPr lang="en-US" b="0" dirty="0"/>
              <a:t>(X)+V</a:t>
            </a:r>
            <a:r>
              <a:rPr lang="en-US" b="0" baseline="-25000" dirty="0"/>
              <a:t>i</a:t>
            </a:r>
            <a:r>
              <a:rPr lang="en-US" b="0" dirty="0"/>
              <a:t>(Y) = V</a:t>
            </a:r>
            <a:r>
              <a:rPr lang="en-US" b="0" baseline="-25000" dirty="0"/>
              <a:t>i</a:t>
            </a:r>
            <a:r>
              <a:rPr lang="en-US" b="0" dirty="0"/>
              <a:t>(X</a:t>
            </a:r>
            <a:r>
              <a:rPr lang="en-US" b="0" dirty="0">
                <a:sym typeface="Symbol"/>
              </a:rPr>
              <a:t>Y)</a:t>
            </a:r>
            <a:endParaRPr lang="en-US" b="0" baseline="-25000" dirty="0"/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sym typeface="Symbol"/>
              </a:rPr>
              <a:t></a:t>
            </a:r>
            <a:r>
              <a:rPr lang="en-US" b="0" dirty="0" err="1">
                <a:sym typeface="Symbol"/>
              </a:rPr>
              <a:t>iN</a:t>
            </a:r>
            <a:r>
              <a:rPr lang="en-US" b="0" dirty="0">
                <a:sym typeface="Symbol"/>
              </a:rPr>
              <a:t>, V</a:t>
            </a:r>
            <a:r>
              <a:rPr lang="en-US" b="0" baseline="-25000" dirty="0">
                <a:sym typeface="Symbol"/>
              </a:rPr>
              <a:t>i</a:t>
            </a:r>
            <a:r>
              <a:rPr lang="en-US" b="0" dirty="0">
                <a:sym typeface="Symbol"/>
              </a:rPr>
              <a:t>([0,1]) = 1</a:t>
            </a:r>
            <a:endParaRPr lang="en-US" b="0" dirty="0"/>
          </a:p>
          <a:p>
            <a:r>
              <a:rPr lang="en-US" dirty="0"/>
              <a:t>Find an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allocation</a:t>
            </a:r>
            <a:r>
              <a:rPr lang="en-US" dirty="0"/>
              <a:t> A = A</a:t>
            </a:r>
            <a:r>
              <a:rPr lang="en-US" baseline="-25000" dirty="0"/>
              <a:t>1</a:t>
            </a:r>
            <a:r>
              <a:rPr lang="en-US" dirty="0"/>
              <a:t>,...,A</a:t>
            </a:r>
            <a:r>
              <a:rPr lang="en-US" baseline="-25000" dirty="0"/>
              <a:t>n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5635254" y="3860800"/>
            <a:ext cx="2971209" cy="2909332"/>
            <a:chOff x="5635254" y="3860800"/>
            <a:chExt cx="2971209" cy="290933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50858" y="3860800"/>
              <a:ext cx="2540000" cy="2540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635254" y="6400800"/>
              <a:ext cx="2971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/>
                <a:t>The cake is a metaphor.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249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581553" cy="1371600"/>
          </a:xfrm>
        </p:spPr>
        <p:txBody>
          <a:bodyPr/>
          <a:lstStyle/>
          <a:p>
            <a:r>
              <a:rPr lang="en-US" dirty="0"/>
              <a:t>Fairness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Proportionality: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ym typeface="Symbol"/>
              </a:rPr>
              <a:t></a:t>
            </a:r>
            <a:r>
              <a:rPr lang="en-US" dirty="0" err="1">
                <a:sym typeface="Symbol"/>
              </a:rPr>
              <a:t>iN</a:t>
            </a:r>
            <a:r>
              <a:rPr lang="en-US" dirty="0">
                <a:sym typeface="Symbol"/>
              </a:rPr>
              <a:t>, V</a:t>
            </a:r>
            <a:r>
              <a:rPr lang="en-US" baseline="-25000" dirty="0"/>
              <a:t>i</a:t>
            </a:r>
            <a:r>
              <a:rPr lang="en-US" dirty="0"/>
              <a:t>(A</a:t>
            </a:r>
            <a:r>
              <a:rPr lang="en-US" baseline="-25000" dirty="0"/>
              <a:t>i</a:t>
            </a:r>
            <a:r>
              <a:rPr lang="en-US" dirty="0"/>
              <a:t>) </a:t>
            </a:r>
            <a:r>
              <a:rPr lang="en-US" dirty="0">
                <a:sym typeface="Symbol"/>
              </a:rPr>
              <a:t> 1/n</a:t>
            </a:r>
          </a:p>
          <a:p>
            <a:r>
              <a:rPr lang="en-US" dirty="0">
                <a:sym typeface="Symbol"/>
              </a:rPr>
              <a:t>Envy-freeness: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sym typeface="Symbol"/>
              </a:rPr>
              <a:t> </a:t>
            </a:r>
            <a:r>
              <a:rPr lang="en-US" dirty="0">
                <a:sym typeface="Symbol"/>
              </a:rPr>
              <a:t></a:t>
            </a:r>
            <a:r>
              <a:rPr lang="en-US" dirty="0" err="1">
                <a:sym typeface="Symbol"/>
              </a:rPr>
              <a:t>i,jN</a:t>
            </a:r>
            <a:r>
              <a:rPr lang="en-US" dirty="0">
                <a:sym typeface="Symbol"/>
              </a:rPr>
              <a:t>, V</a:t>
            </a:r>
            <a:r>
              <a:rPr lang="en-US" baseline="-25000" dirty="0">
                <a:sym typeface="Symbol"/>
              </a:rPr>
              <a:t>i</a:t>
            </a:r>
            <a:r>
              <a:rPr lang="en-US" dirty="0">
                <a:sym typeface="Symbol"/>
              </a:rPr>
              <a:t>(A</a:t>
            </a:r>
            <a:r>
              <a:rPr lang="en-US" baseline="-25000" dirty="0">
                <a:sym typeface="Symbol"/>
              </a:rPr>
              <a:t>i</a:t>
            </a:r>
            <a:r>
              <a:rPr lang="en-US" dirty="0">
                <a:sym typeface="Symbol"/>
              </a:rPr>
              <a:t>)  V</a:t>
            </a:r>
            <a:r>
              <a:rPr lang="en-US" baseline="-25000" dirty="0">
                <a:sym typeface="Symbol"/>
              </a:rPr>
              <a:t>i</a:t>
            </a:r>
            <a:r>
              <a:rPr lang="en-US" dirty="0">
                <a:sym typeface="Symbol"/>
              </a:rPr>
              <a:t>(</a:t>
            </a:r>
            <a:r>
              <a:rPr lang="en-US" dirty="0" err="1">
                <a:sym typeface="Symbol"/>
              </a:rPr>
              <a:t>A</a:t>
            </a:r>
            <a:r>
              <a:rPr lang="en-US" baseline="-25000" dirty="0" err="1">
                <a:sym typeface="Symbol"/>
              </a:rPr>
              <a:t>j</a:t>
            </a:r>
            <a:r>
              <a:rPr lang="en-US" dirty="0">
                <a:sym typeface="Symbol"/>
              </a:rPr>
              <a:t>)</a:t>
            </a:r>
          </a:p>
          <a:p>
            <a:r>
              <a:rPr lang="en-US" dirty="0">
                <a:sym typeface="Symbol"/>
              </a:rPr>
              <a:t>Assuming </a:t>
            </a:r>
            <a:r>
              <a:rPr lang="en-US" dirty="0">
                <a:solidFill>
                  <a:schemeClr val="tx2"/>
                </a:solidFill>
                <a:sym typeface="Symbol"/>
              </a:rPr>
              <a:t>free disposal </a:t>
            </a:r>
            <a:r>
              <a:rPr lang="en-US" dirty="0">
                <a:sym typeface="Symbol"/>
              </a:rPr>
              <a:t>the two properties are incomparable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sym typeface="Symbol"/>
              </a:rPr>
              <a:t>Envy-free but not proportional: ????????????</a:t>
            </a:r>
          </a:p>
          <a:p>
            <a:pPr marL="617220" lvl="1" indent="-342900">
              <a:buFont typeface="Arial" charset="0"/>
              <a:buChar char="•"/>
            </a:pPr>
            <a:r>
              <a:rPr lang="en-US" b="0" dirty="0">
                <a:sym typeface="Symbol"/>
              </a:rPr>
              <a:t>Throw away cake!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>
                <a:sym typeface="Symbol"/>
              </a:rPr>
              <a:t>Proportional but not envy-free:</a:t>
            </a:r>
          </a:p>
          <a:p>
            <a:pPr lvl="1"/>
            <a:endParaRPr lang="en-US" dirty="0">
              <a:sym typeface="Symbol"/>
            </a:endParaRPr>
          </a:p>
          <a:p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43000" y="5715000"/>
            <a:ext cx="6842078" cy="612775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Rectangle 4"/>
          <p:cNvSpPr/>
          <p:nvPr/>
        </p:nvSpPr>
        <p:spPr>
          <a:xfrm>
            <a:off x="1143000" y="5715000"/>
            <a:ext cx="2362199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Rectangle 5"/>
          <p:cNvSpPr/>
          <p:nvPr/>
        </p:nvSpPr>
        <p:spPr>
          <a:xfrm>
            <a:off x="3505200" y="5715000"/>
            <a:ext cx="2667000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Rectangle 6"/>
          <p:cNvSpPr/>
          <p:nvPr/>
        </p:nvSpPr>
        <p:spPr>
          <a:xfrm>
            <a:off x="6172200" y="5715000"/>
            <a:ext cx="1835920" cy="6127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glow rad="63500">
              <a:schemeClr val="accent6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Rectangular Callout 7"/>
          <p:cNvSpPr/>
          <p:nvPr/>
        </p:nvSpPr>
        <p:spPr>
          <a:xfrm>
            <a:off x="1924865" y="4920147"/>
            <a:ext cx="734291" cy="401781"/>
          </a:xfrm>
          <a:prstGeom prst="wedgeRectCallout">
            <a:avLst>
              <a:gd name="adj1" fmla="val -56682"/>
              <a:gd name="adj2" fmla="val 79742"/>
            </a:avLst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1/3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3988615" y="4920147"/>
            <a:ext cx="734291" cy="401781"/>
          </a:xfrm>
          <a:prstGeom prst="wedgeRectCallout">
            <a:avLst>
              <a:gd name="adj1" fmla="val -56682"/>
              <a:gd name="adj2" fmla="val 79742"/>
            </a:avLst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1/2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0" name="Rectangular Callout 9"/>
          <p:cNvSpPr/>
          <p:nvPr/>
        </p:nvSpPr>
        <p:spPr>
          <a:xfrm>
            <a:off x="6528615" y="4920147"/>
            <a:ext cx="734291" cy="401781"/>
          </a:xfrm>
          <a:prstGeom prst="wedgeRectCallout">
            <a:avLst>
              <a:gd name="adj1" fmla="val -56682"/>
              <a:gd name="adj2" fmla="val 79742"/>
            </a:avLst>
          </a:prstGeom>
          <a:solidFill>
            <a:schemeClr val="accent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1/6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4861740" y="4920147"/>
            <a:ext cx="734291" cy="401781"/>
          </a:xfrm>
          <a:prstGeom prst="wedgeRectCallout">
            <a:avLst>
              <a:gd name="adj1" fmla="val -56682"/>
              <a:gd name="adj2" fmla="val 79742"/>
            </a:avLst>
          </a:prstGeom>
          <a:solidFill>
            <a:schemeClr val="accent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2" name="Rectangular Callout 11"/>
          <p:cNvSpPr/>
          <p:nvPr/>
        </p:nvSpPr>
        <p:spPr>
          <a:xfrm>
            <a:off x="7401740" y="4920147"/>
            <a:ext cx="734291" cy="401781"/>
          </a:xfrm>
          <a:prstGeom prst="wedgeRectCallout">
            <a:avLst>
              <a:gd name="adj1" fmla="val -56682"/>
              <a:gd name="adj2" fmla="val 79742"/>
            </a:avLst>
          </a:prstGeom>
          <a:solidFill>
            <a:schemeClr val="accent4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6805" y="3130316"/>
            <a:ext cx="2025870" cy="199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53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6.6975E-6 L -0.0217 6.6975E-6 " pathEditMode="relative" ptsTypes="AA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2465 0 " pathEditMode="relative" ptsTypes="AA">
                                      <p:cBhvr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8B25C"/>
                                      </p:to>
                                    </p:animClr>
                                    <p:set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4" grpId="0" animBg="1"/>
      <p:bldP spid="4" grpId="1" animBg="1"/>
      <p:bldP spid="5" grpId="0" animBg="1"/>
      <p:bldP spid="5" grpId="1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Deterministic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76800"/>
          </a:xfrm>
        </p:spPr>
        <p:txBody>
          <a:bodyPr>
            <a:normAutofit/>
          </a:bodyPr>
          <a:lstStyle/>
          <a:p>
            <a:r>
              <a:rPr lang="en-US" dirty="0"/>
              <a:t>Current research in cake cutting: design truthful, envy free, proportional, and </a:t>
            </a:r>
            <a:r>
              <a:rPr lang="en-US" dirty="0">
                <a:solidFill>
                  <a:schemeClr val="tx2"/>
                </a:solidFill>
              </a:rPr>
              <a:t>tractable </a:t>
            </a:r>
            <a:r>
              <a:rPr lang="en-US" dirty="0"/>
              <a:t>cake cutting algorithms</a:t>
            </a:r>
          </a:p>
          <a:p>
            <a:r>
              <a:rPr lang="en-US" dirty="0"/>
              <a:t>Requires restricting the valuation functions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Lower bounds for envy-free cake cutting</a:t>
            </a:r>
            <a:r>
              <a:rPr lang="en-US" sz="1400" b="0" dirty="0"/>
              <a:t> (see, e.g., [</a:t>
            </a:r>
            <a:r>
              <a:rPr lang="en-US" sz="1400" b="0" dirty="0" err="1"/>
              <a:t>Procaccia</a:t>
            </a:r>
            <a:r>
              <a:rPr lang="en-US" sz="1400" b="0" dirty="0"/>
              <a:t>, 2009, 2014])</a:t>
            </a:r>
          </a:p>
          <a:p>
            <a:r>
              <a:rPr lang="en-US" dirty="0"/>
              <a:t>Valuation V</a:t>
            </a:r>
            <a:r>
              <a:rPr lang="en-US" baseline="-25000" dirty="0"/>
              <a:t>i</a:t>
            </a:r>
            <a:r>
              <a:rPr lang="en-US" dirty="0"/>
              <a:t> is </a:t>
            </a:r>
            <a:r>
              <a:rPr lang="en-US" dirty="0">
                <a:solidFill>
                  <a:schemeClr val="tx2"/>
                </a:solidFill>
              </a:rPr>
              <a:t>piecewise uniform </a:t>
            </a:r>
            <a:r>
              <a:rPr lang="en-US" dirty="0"/>
              <a:t>if agent </a:t>
            </a:r>
            <a:r>
              <a:rPr lang="en-US" dirty="0" err="1"/>
              <a:t>i</a:t>
            </a:r>
            <a:r>
              <a:rPr lang="en-US" dirty="0"/>
              <a:t> is uniformly interested in a piece of cake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E.g., interested uniformly in [0,0.5] but not (0.5,1.0]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23216" y="4668075"/>
            <a:ext cx="8556643" cy="1577393"/>
            <a:chOff x="164676" y="4426554"/>
            <a:chExt cx="8556643" cy="1577393"/>
          </a:xfrm>
        </p:grpSpPr>
        <p:sp>
          <p:nvSpPr>
            <p:cNvPr id="6" name="Rounded Rectangle 5"/>
            <p:cNvSpPr/>
            <p:nvPr/>
          </p:nvSpPr>
          <p:spPr>
            <a:xfrm>
              <a:off x="491719" y="4426554"/>
              <a:ext cx="8229600" cy="157739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/>
                <a:t>Assuming that the agents have </a:t>
              </a:r>
              <a:r>
                <a:rPr lang="en-US" sz="2000" dirty="0">
                  <a:solidFill>
                    <a:schemeClr val="bg1"/>
                  </a:solidFill>
                </a:rPr>
                <a:t>piecewise uniform valuations</a:t>
              </a:r>
              <a:r>
                <a:rPr lang="en-US" sz="2000" dirty="0"/>
                <a:t>, then there is a </a:t>
              </a:r>
              <a:r>
                <a:rPr lang="en-US" sz="2000"/>
                <a:t>deterministic algorithm </a:t>
              </a:r>
              <a:r>
                <a:rPr lang="en-US" sz="2000" dirty="0"/>
                <a:t>that is truthful, proportional, envy-free, </a:t>
              </a:r>
              <a:r>
                <a:rPr lang="en-US" sz="2000"/>
                <a:t>and polynomial-time.</a:t>
              </a:r>
              <a:endParaRPr lang="en-US" sz="20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4676" y="4522752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694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algorithms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00600"/>
          </a:xfrm>
        </p:spPr>
        <p:txBody>
          <a:bodyPr>
            <a:normAutofit/>
          </a:bodyPr>
          <a:lstStyle/>
          <a:p>
            <a:r>
              <a:rPr lang="en-US" dirty="0"/>
              <a:t>A randomized algorithm is </a:t>
            </a:r>
            <a:r>
              <a:rPr lang="en-US" dirty="0">
                <a:solidFill>
                  <a:schemeClr val="tx2"/>
                </a:solidFill>
              </a:rPr>
              <a:t>universally envy-free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(resp., </a:t>
            </a:r>
            <a:r>
              <a:rPr lang="en-US" dirty="0">
                <a:solidFill>
                  <a:schemeClr val="tx2"/>
                </a:solidFill>
              </a:rPr>
              <a:t>universally proportional</a:t>
            </a:r>
            <a:r>
              <a:rPr lang="en-US" dirty="0"/>
              <a:t>) if it always returns an envy-free (resp., proportional) allocation</a:t>
            </a:r>
          </a:p>
          <a:p>
            <a:r>
              <a:rPr lang="en-US" dirty="0"/>
              <a:t>A randomized algorithm is </a:t>
            </a:r>
            <a:r>
              <a:rPr lang="en-US" dirty="0">
                <a:solidFill>
                  <a:schemeClr val="tx2"/>
                </a:solidFill>
              </a:rPr>
              <a:t>truthful in expectation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/>
              <a:t>if an agent cannot gain in expectation by lying</a:t>
            </a:r>
          </a:p>
          <a:p>
            <a:r>
              <a:rPr lang="en-US" dirty="0">
                <a:sym typeface="Wingdings"/>
              </a:rPr>
              <a:t> </a:t>
            </a:r>
            <a:r>
              <a:rPr lang="en-US" dirty="0"/>
              <a:t>Looking for universal fairness and truthfulness in expectation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847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Randomized Cake Cutting Protocol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partition X</a:t>
            </a:r>
            <a:r>
              <a:rPr lang="en-US" baseline="-25000" dirty="0"/>
              <a:t>1</a:t>
            </a:r>
            <a:r>
              <a:rPr lang="en-US" dirty="0"/>
              <a:t>,...,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/>
              <a:t> is </a:t>
            </a:r>
            <a:r>
              <a:rPr lang="en-US" dirty="0">
                <a:solidFill>
                  <a:schemeClr val="tx2"/>
                </a:solidFill>
              </a:rPr>
              <a:t>perfect</a:t>
            </a:r>
            <a:r>
              <a:rPr lang="en-US" dirty="0"/>
              <a:t> if for every </a:t>
            </a:r>
            <a:r>
              <a:rPr lang="en-US" dirty="0" err="1"/>
              <a:t>i</a:t>
            </a:r>
            <a:r>
              <a:rPr lang="en-US" dirty="0"/>
              <a:t>, k, V</a:t>
            </a:r>
            <a:r>
              <a:rPr lang="en-US" baseline="-25000" dirty="0"/>
              <a:t>i</a:t>
            </a:r>
            <a:r>
              <a:rPr lang="en-US" dirty="0"/>
              <a:t>(</a:t>
            </a:r>
            <a:r>
              <a:rPr lang="en-US" dirty="0" err="1"/>
              <a:t>X</a:t>
            </a:r>
            <a:r>
              <a:rPr lang="en-US" baseline="-25000" dirty="0" err="1"/>
              <a:t>k</a:t>
            </a:r>
            <a:r>
              <a:rPr lang="en-US" dirty="0"/>
              <a:t>)=1/n</a:t>
            </a:r>
          </a:p>
          <a:p>
            <a:r>
              <a:rPr lang="en-US" dirty="0"/>
              <a:t>Algorithm:</a:t>
            </a:r>
          </a:p>
          <a:p>
            <a:pPr marL="880110" lvl="1" indent="-514350">
              <a:buFont typeface="+mj-lt"/>
              <a:buAutoNum type="arabicPeriod"/>
            </a:pPr>
            <a:r>
              <a:rPr lang="en-US" dirty="0"/>
              <a:t>Find a perfect partition X</a:t>
            </a:r>
            <a:r>
              <a:rPr lang="en-US" baseline="-25000" dirty="0"/>
              <a:t>1</a:t>
            </a:r>
            <a:r>
              <a:rPr lang="en-US" dirty="0"/>
              <a:t>,...,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endParaRPr lang="en-US" baseline="-25000" dirty="0"/>
          </a:p>
          <a:p>
            <a:pPr marL="880110" lvl="1" indent="-514350">
              <a:buFont typeface="+mj-lt"/>
              <a:buAutoNum type="arabicPeriod"/>
            </a:pPr>
            <a:r>
              <a:rPr lang="en-US" dirty="0"/>
              <a:t>Give each player a random piece</a:t>
            </a:r>
          </a:p>
          <a:p>
            <a:r>
              <a:rPr lang="en-US" dirty="0">
                <a:sym typeface="Symbol"/>
              </a:rPr>
              <a:t>Observation </a:t>
            </a:r>
            <a:r>
              <a:rPr lang="en-US" sz="1400" dirty="0">
                <a:sym typeface="Symbol"/>
              </a:rPr>
              <a:t>[</a:t>
            </a:r>
            <a:r>
              <a:rPr lang="en-US" sz="1400" dirty="0" err="1">
                <a:sym typeface="Symbol"/>
              </a:rPr>
              <a:t>Mossel&amp;Tamuz</a:t>
            </a:r>
            <a:r>
              <a:rPr lang="en-US" sz="1400" dirty="0">
                <a:sym typeface="Symbol"/>
              </a:rPr>
              <a:t> 2010]</a:t>
            </a:r>
            <a:r>
              <a:rPr lang="en-US" dirty="0">
                <a:sym typeface="Symbol"/>
              </a:rPr>
              <a:t>: algorithm is truthful in expectation, universally E-F and universally proportional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Symbol"/>
              </a:rPr>
              <a:t>Proof: if agent </a:t>
            </a:r>
            <a:r>
              <a:rPr lang="en-US" b="0" dirty="0" err="1">
                <a:sym typeface="Symbol"/>
              </a:rPr>
              <a:t>i</a:t>
            </a:r>
            <a:r>
              <a:rPr lang="en-US" b="0" dirty="0">
                <a:sym typeface="Symbol"/>
              </a:rPr>
              <a:t> lies it may lead to a partition Y</a:t>
            </a:r>
            <a:r>
              <a:rPr lang="en-US" b="0" baseline="-25000" dirty="0">
                <a:sym typeface="Symbol"/>
              </a:rPr>
              <a:t>1</a:t>
            </a:r>
            <a:r>
              <a:rPr lang="en-US" b="0" dirty="0">
                <a:sym typeface="Symbol"/>
              </a:rPr>
              <a:t>,...,</a:t>
            </a:r>
            <a:r>
              <a:rPr lang="en-US" b="0" dirty="0" err="1">
                <a:sym typeface="Symbol"/>
              </a:rPr>
              <a:t>Y</a:t>
            </a:r>
            <a:r>
              <a:rPr lang="en-US" b="0" baseline="-25000" dirty="0" err="1">
                <a:sym typeface="Symbol"/>
              </a:rPr>
              <a:t>n</a:t>
            </a:r>
            <a:r>
              <a:rPr lang="en-US" b="0" dirty="0">
                <a:sym typeface="Symbol"/>
              </a:rPr>
              <a:t>, but</a:t>
            </a:r>
            <a:br>
              <a:rPr lang="en-US" b="0" dirty="0">
                <a:sym typeface="Symbol"/>
              </a:rPr>
            </a:br>
            <a:r>
              <a:rPr lang="en-US" b="0" dirty="0">
                <a:sym typeface="Symbol"/>
              </a:rPr>
              <a:t></a:t>
            </a:r>
            <a:r>
              <a:rPr lang="en-US" b="0" baseline="-25000" dirty="0">
                <a:sym typeface="Symbol"/>
              </a:rPr>
              <a:t>k</a:t>
            </a:r>
            <a:r>
              <a:rPr lang="en-US" b="0" dirty="0">
                <a:sym typeface="Symbol"/>
              </a:rPr>
              <a:t> (1/n)V</a:t>
            </a:r>
            <a:r>
              <a:rPr lang="en-US" b="0" baseline="-25000" dirty="0">
                <a:sym typeface="Symbol"/>
              </a:rPr>
              <a:t>i</a:t>
            </a:r>
            <a:r>
              <a:rPr lang="en-US" b="0" dirty="0">
                <a:sym typeface="Symbol"/>
              </a:rPr>
              <a:t>(</a:t>
            </a:r>
            <a:r>
              <a:rPr lang="en-US" b="0" dirty="0" err="1">
                <a:sym typeface="Symbol"/>
              </a:rPr>
              <a:t>Y</a:t>
            </a:r>
            <a:r>
              <a:rPr lang="en-US" b="0" baseline="-25000" dirty="0" err="1">
                <a:sym typeface="Symbol"/>
              </a:rPr>
              <a:t>k</a:t>
            </a:r>
            <a:r>
              <a:rPr lang="en-US" b="0" dirty="0">
                <a:sym typeface="Symbol"/>
              </a:rPr>
              <a:t>) = (1/n) </a:t>
            </a:r>
            <a:r>
              <a:rPr lang="en-US" b="0" baseline="-25000" dirty="0">
                <a:sym typeface="Symbol"/>
              </a:rPr>
              <a:t>k</a:t>
            </a:r>
            <a:r>
              <a:rPr lang="en-US" b="0" dirty="0">
                <a:sym typeface="Symbol"/>
              </a:rPr>
              <a:t> V</a:t>
            </a:r>
            <a:r>
              <a:rPr lang="en-US" b="0" baseline="-25000" dirty="0">
                <a:sym typeface="Symbol"/>
              </a:rPr>
              <a:t>i</a:t>
            </a:r>
            <a:r>
              <a:rPr lang="en-US" b="0" dirty="0">
                <a:sym typeface="Symbol"/>
              </a:rPr>
              <a:t>(</a:t>
            </a:r>
            <a:r>
              <a:rPr lang="en-US" b="0" dirty="0" err="1">
                <a:sym typeface="Symbol"/>
              </a:rPr>
              <a:t>Y</a:t>
            </a:r>
            <a:r>
              <a:rPr lang="en-US" b="0" baseline="-25000" dirty="0" err="1">
                <a:sym typeface="Symbol"/>
              </a:rPr>
              <a:t>k</a:t>
            </a:r>
            <a:r>
              <a:rPr lang="en-US" b="0" dirty="0">
                <a:sym typeface="Symbol"/>
              </a:rPr>
              <a:t>) = 1/n</a:t>
            </a:r>
          </a:p>
          <a:p>
            <a:r>
              <a:rPr lang="en-US" dirty="0">
                <a:sym typeface="Symbol"/>
              </a:rPr>
              <a:t>It is known that a perfect partition always exists </a:t>
            </a:r>
            <a:r>
              <a:rPr lang="en-US" sz="1400" dirty="0">
                <a:sym typeface="Symbol"/>
              </a:rPr>
              <a:t>[</a:t>
            </a:r>
            <a:r>
              <a:rPr lang="en-US" sz="1400" dirty="0" err="1">
                <a:sym typeface="Symbol"/>
              </a:rPr>
              <a:t>Alon</a:t>
            </a:r>
            <a:r>
              <a:rPr lang="en-US" sz="1400" dirty="0">
                <a:sym typeface="Symbol"/>
              </a:rPr>
              <a:t> 1987]</a:t>
            </a:r>
            <a:r>
              <a:rPr lang="en-US" dirty="0">
                <a:sym typeface="Symbol"/>
              </a:rPr>
              <a:t> 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Lemma: if agents have piecewise linear valuations then a perfect partition can be found in polynomial time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89341" y="4102443"/>
            <a:ext cx="175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???????????</a:t>
            </a:r>
          </a:p>
        </p:txBody>
      </p:sp>
    </p:spTree>
    <p:extLst>
      <p:ext uri="{BB962C8B-B14F-4D97-AF65-F5344CB8AC3E}">
        <p14:creationId xmlns:p14="http://schemas.microsoft.com/office/powerpoint/2010/main" val="301465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/>
      <p:bldP spid="5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/>
              <a:t>Counting Cuts &amp;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Algorithms for different variants of the problem: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Finite Algorithms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“Moving knife” algorithms</a:t>
            </a:r>
          </a:p>
          <a:p>
            <a:r>
              <a:rPr lang="en-US" dirty="0"/>
              <a:t>Lower bounds on the number of steps required for divisions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(see </a:t>
            </a:r>
            <a:r>
              <a:rPr lang="en-US" sz="1400" b="0" dirty="0"/>
              <a:t>[</a:t>
            </a:r>
            <a:r>
              <a:rPr lang="en-US" sz="1400" b="0" dirty="0" err="1"/>
              <a:t>Procaccia</a:t>
            </a:r>
            <a:r>
              <a:rPr lang="en-US" sz="1400" b="0" dirty="0"/>
              <a:t> CACM-14] </a:t>
            </a:r>
            <a:r>
              <a:rPr lang="en-US" b="0" dirty="0"/>
              <a:t>for an easy-to-read discussion)</a:t>
            </a:r>
          </a:p>
          <a:p>
            <a:r>
              <a:rPr lang="en-US" dirty="0"/>
              <a:t>Until </a:t>
            </a:r>
            <a:r>
              <a:rPr lang="en-US" dirty="0">
                <a:solidFill>
                  <a:schemeClr val="tx2"/>
                </a:solidFill>
              </a:rPr>
              <a:t>very</a:t>
            </a:r>
            <a:r>
              <a:rPr lang="en-US" dirty="0"/>
              <a:t> recently it was unknown if there was a </a:t>
            </a:r>
            <a:r>
              <a:rPr lang="en-US" dirty="0">
                <a:solidFill>
                  <a:schemeClr val="tx2"/>
                </a:solidFill>
              </a:rPr>
              <a:t>bounded</a:t>
            </a:r>
            <a:r>
              <a:rPr lang="en-US" dirty="0"/>
              <a:t> (in terms of queries to agents’ valuation functions, and in terms of cuts) and E-F cake cutting algorithm for 4 or more players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b="0" dirty="0"/>
              <a:t>[Aziz and Mackenzie STOC-16]</a:t>
            </a:r>
            <a:r>
              <a:rPr lang="en-US" b="0" dirty="0"/>
              <a:t>: bounded (231 cuts) for 4 players</a:t>
            </a:r>
          </a:p>
          <a:p>
            <a:pPr marL="342900" indent="-342900">
              <a:buFont typeface="Arial" charset="0"/>
              <a:buChar char="•"/>
            </a:pPr>
            <a:r>
              <a:rPr lang="en-US" sz="1400" b="0" dirty="0"/>
              <a:t>[Aziz and Mackenzie FOCS-16]</a:t>
            </a:r>
            <a:r>
              <a:rPr lang="en-US" b="0" dirty="0"/>
              <a:t>: bounded (O(</a:t>
            </a:r>
            <a:r>
              <a:rPr lang="en-US" b="0" dirty="0" err="1"/>
              <a:t>n^n^n^n^n^n</a:t>
            </a:r>
            <a:r>
              <a:rPr lang="en-US" b="0" dirty="0"/>
              <a:t>) queries) for n players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58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and Choose</a:t>
            </a:r>
          </a:p>
        </p:txBody>
      </p:sp>
      <p:sp>
        <p:nvSpPr>
          <p:cNvPr id="35" name="Cube 34"/>
          <p:cNvSpPr/>
          <p:nvPr/>
        </p:nvSpPr>
        <p:spPr>
          <a:xfrm>
            <a:off x="1676400" y="2362200"/>
            <a:ext cx="6019800" cy="685800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9050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133600" y="2286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0480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828800" y="2286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0574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7526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981200" y="2286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436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0960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9624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14800" y="22860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2672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019800" y="22098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239000" y="2362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4114800"/>
            <a:ext cx="8153400" cy="26670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Alice likes the candies</a:t>
            </a:r>
          </a:p>
          <a:p>
            <a:r>
              <a:rPr lang="en-US" sz="2800" dirty="0"/>
              <a:t>Bob likes the base</a:t>
            </a:r>
          </a:p>
          <a:p>
            <a:pPr>
              <a:buNone/>
            </a:pPr>
            <a:endParaRPr lang="en-US" sz="2800" dirty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sz="2800" b="0" dirty="0"/>
              <a:t>Alice cuts in “her” middle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sz="2800" b="0" dirty="0"/>
              <a:t>Bob chooses</a:t>
            </a:r>
            <a:endParaRPr lang="he-IL" sz="2800" b="0" dirty="0"/>
          </a:p>
        </p:txBody>
      </p:sp>
      <p:cxnSp>
        <p:nvCxnSpPr>
          <p:cNvPr id="33" name="Straight Connector 32"/>
          <p:cNvCxnSpPr/>
          <p:nvPr/>
        </p:nvCxnSpPr>
        <p:spPr>
          <a:xfrm rot="5400000">
            <a:off x="3314700" y="2705100"/>
            <a:ext cx="6858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888940">
            <a:off x="3116722" y="1460160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Left Brace 45"/>
          <p:cNvSpPr/>
          <p:nvPr/>
        </p:nvSpPr>
        <p:spPr>
          <a:xfrm rot="16200000">
            <a:off x="5372099" y="1409698"/>
            <a:ext cx="533401" cy="3810001"/>
          </a:xfrm>
          <a:prstGeom prst="leftBrace">
            <a:avLst>
              <a:gd name="adj1" fmla="val 8333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800600" y="3581400"/>
            <a:ext cx="1905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Bob</a:t>
            </a:r>
          </a:p>
        </p:txBody>
      </p:sp>
      <p:sp>
        <p:nvSpPr>
          <p:cNvPr id="48" name="Left Brace 47"/>
          <p:cNvSpPr/>
          <p:nvPr/>
        </p:nvSpPr>
        <p:spPr>
          <a:xfrm rot="16200000">
            <a:off x="2372659" y="2351742"/>
            <a:ext cx="533401" cy="1925919"/>
          </a:xfrm>
          <a:prstGeom prst="leftBrace">
            <a:avLst>
              <a:gd name="adj1" fmla="val 8333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981200" y="3581405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Alice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6400800" y="4267200"/>
            <a:ext cx="2362200" cy="1905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 Proportional</a:t>
            </a:r>
          </a:p>
          <a:p>
            <a:pPr>
              <a:lnSpc>
                <a:spcPct val="150000"/>
              </a:lnSpc>
              <a:buFont typeface="Wingdings" pitchFamily="2" charset="2"/>
              <a:buChar char="ü"/>
            </a:pPr>
            <a:r>
              <a:rPr lang="en-US" sz="2400" dirty="0">
                <a:solidFill>
                  <a:schemeClr val="tx1"/>
                </a:solidFill>
              </a:rPr>
              <a:t> Envy free</a:t>
            </a:r>
          </a:p>
          <a:p>
            <a:pPr>
              <a:lnSpc>
                <a:spcPct val="150000"/>
              </a:lnSpc>
              <a:buFont typeface="Wingdings 2" pitchFamily="18" charset="2"/>
              <a:buChar char=""/>
            </a:pPr>
            <a:r>
              <a:rPr lang="en-US" sz="2400" dirty="0">
                <a:solidFill>
                  <a:schemeClr val="tx1"/>
                </a:solidFill>
              </a:rPr>
              <a:t>  Equitable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4724" y="1346602"/>
            <a:ext cx="2435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Two agent case!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32400" y="4801969"/>
            <a:ext cx="247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Proportional ??????</a:t>
            </a:r>
            <a:endParaRPr lang="en-US" dirty="0"/>
          </a:p>
          <a:p>
            <a:r>
              <a:rPr lang="en-US" dirty="0"/>
              <a:t>Envy free ??????</a:t>
            </a:r>
          </a:p>
        </p:txBody>
      </p:sp>
    </p:spTree>
    <p:extLst>
      <p:ext uri="{BB962C8B-B14F-4D97-AF65-F5344CB8AC3E}">
        <p14:creationId xmlns:p14="http://schemas.microsoft.com/office/powerpoint/2010/main" val="53100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83237E-6 L -0.00069 0.11098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uiExpand="1" build="p"/>
      <p:bldP spid="46" grpId="0" animBg="1"/>
      <p:bldP spid="47" grpId="0"/>
      <p:bldP spid="48" grpId="0" animBg="1"/>
      <p:bldP spid="49" grpId="0"/>
      <p:bldP spid="28" grpId="0" animBg="1"/>
      <p:bldP spid="3" grpId="0"/>
      <p:bldP spid="5" grpId="0"/>
      <p:bldP spid="5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Stage 0: Player 1 divides into three equal pieces </a:t>
            </a:r>
          </a:p>
          <a:p>
            <a:pPr lvl="1"/>
            <a:r>
              <a:rPr lang="en-US" dirty="0"/>
              <a:t>(According to her valuation)</a:t>
            </a:r>
          </a:p>
          <a:p>
            <a:r>
              <a:rPr lang="en-US" dirty="0"/>
              <a:t>Player 2 trims the largest piece </a:t>
            </a:r>
            <a:r>
              <a:rPr lang="en-US" dirty="0" err="1"/>
              <a:t>s.t.</a:t>
            </a:r>
            <a:r>
              <a:rPr lang="en-US" dirty="0"/>
              <a:t> the remaining is the same as the second largest.</a:t>
            </a:r>
          </a:p>
          <a:p>
            <a:r>
              <a:rPr lang="en-US" dirty="0"/>
              <a:t>The trimmed part is called Cake 2; the other forms Cake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47</a:t>
            </a:fld>
            <a:endParaRPr lang="en-US" alt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And Choose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44724" y="1346602"/>
            <a:ext cx="2435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Three agent case!</a:t>
            </a:r>
          </a:p>
        </p:txBody>
      </p:sp>
    </p:spTree>
    <p:extLst>
      <p:ext uri="{BB962C8B-B14F-4D97-AF65-F5344CB8AC3E}">
        <p14:creationId xmlns:p14="http://schemas.microsoft.com/office/powerpoint/2010/main" val="408482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1:</a:t>
            </a:r>
            <a:br>
              <a:rPr lang="en-US" dirty="0"/>
            </a:br>
            <a:r>
              <a:rPr lang="en-US" dirty="0"/>
              <a:t>division of Cake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Player 3 chooses the largest piece (“his” largest)</a:t>
                </a:r>
              </a:p>
              <a:p>
                <a:r>
                  <a:rPr lang="en-US" dirty="0"/>
                  <a:t>If Player 3 didn’t choose the trimmed piece: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/>
                  <a:t>Player 2 chooses it</a:t>
                </a:r>
              </a:p>
              <a:p>
                <a:r>
                  <a:rPr lang="en-US" dirty="0"/>
                  <a:t>Otherwise: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dirty="0"/>
                  <a:t>Player 2 chooses one of the two remaining pieces </a:t>
                </a:r>
              </a:p>
              <a:p>
                <a:r>
                  <a:rPr lang="en-US" dirty="0"/>
                  <a:t>Either Player 2 or Player 3 receives the trimmed piece; call that player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i="1" dirty="0"/>
                  <a:t> 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b="0" dirty="0"/>
                  <a:t>Call the other player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endParaRPr lang="en-US" b="0" dirty="0"/>
              </a:p>
              <a:p>
                <a:r>
                  <a:rPr lang="en-US" dirty="0"/>
                  <a:t>Player 1 chooses the remaining (untrimmed) piece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999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2:</a:t>
            </a:r>
            <a:br>
              <a:rPr lang="en-US" dirty="0"/>
            </a:br>
            <a:r>
              <a:rPr lang="en-US" dirty="0"/>
              <a:t>division of Cake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divides Cake 2 into three equal pieces 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b="0" dirty="0"/>
                  <a:t>(According to her valuation)</a:t>
                </a:r>
              </a:p>
              <a:p>
                <a:r>
                  <a:rPr lang="en-US" dirty="0"/>
                  <a:t>Players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/>
                  <a:t>, 1,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i="1" dirty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choose the pieces of Cake 2, in that order.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49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933" y="3935708"/>
            <a:ext cx="3420533" cy="2132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14877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849674" cy="1371600"/>
          </a:xfrm>
        </p:spPr>
        <p:txBody>
          <a:bodyPr>
            <a:normAutofit/>
          </a:bodyPr>
          <a:lstStyle/>
          <a:p>
            <a:r>
              <a:rPr lang="en-US" dirty="0"/>
              <a:t>Dominant Resource Fairness (DRF) Mechanisms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36068"/>
          </a:xfrm>
        </p:spPr>
        <p:txBody>
          <a:bodyPr/>
          <a:lstStyle/>
          <a:p>
            <a:r>
              <a:rPr lang="en-US" dirty="0"/>
              <a:t>Idea: Assume structure on user demands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Proportional demands (a.k.a. Leontief preferences)</a:t>
            </a:r>
            <a:br>
              <a:rPr lang="en-US" dirty="0"/>
            </a:br>
            <a:endParaRPr lang="en-US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Example: </a:t>
            </a:r>
          </a:p>
          <a:p>
            <a:pPr lvl="1"/>
            <a:r>
              <a:rPr lang="en-US" dirty="0"/>
              <a:t>User wishes to execute multiple instances of a job</a:t>
            </a:r>
          </a:p>
          <a:p>
            <a:pPr lvl="1"/>
            <a:r>
              <a:rPr lang="en-US" dirty="0"/>
              <a:t>Each instance needs (1 unit RAM, 2 units CPU)</a:t>
            </a:r>
          </a:p>
          <a:p>
            <a:pPr lvl="1"/>
            <a:r>
              <a:rPr lang="en-US" dirty="0"/>
              <a:t>Indifferent between (2, 4) and (2, 5)</a:t>
            </a:r>
          </a:p>
          <a:p>
            <a:pPr lvl="1"/>
            <a:r>
              <a:rPr lang="en-US" dirty="0"/>
              <a:t>Happier with (2.1, 4.2)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66989" y="1350437"/>
            <a:ext cx="20132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Ghodsi</a:t>
            </a:r>
            <a:r>
              <a:rPr lang="en-US" sz="1400" dirty="0"/>
              <a:t> et al. NSDI-11]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6828" y="3017456"/>
            <a:ext cx="5516272" cy="104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5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50</a:t>
            </a:fld>
            <a:endParaRPr lang="en-US" alt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1246024" y="2141220"/>
            <a:ext cx="6858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246024" y="3345180"/>
            <a:ext cx="6858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46024" y="4556760"/>
            <a:ext cx="6858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43000" y="1676400"/>
                <a:ext cx="8918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cuts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676400"/>
                <a:ext cx="891847" cy="369332"/>
              </a:xfrm>
              <a:prstGeom prst="rect">
                <a:avLst/>
              </a:prstGeom>
              <a:blipFill rotWithShape="1">
                <a:blip r:embed="rId2"/>
                <a:stretch>
                  <a:fillRect t="-8197" r="-547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145490" y="1676400"/>
                <a:ext cx="9741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trims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490" y="1676400"/>
                <a:ext cx="974113" cy="369332"/>
              </a:xfrm>
              <a:prstGeom prst="rect">
                <a:avLst/>
              </a:prstGeom>
              <a:blipFill rotWithShape="1">
                <a:blip r:embed="rId3"/>
                <a:stretch>
                  <a:fillRect t="-8197" r="-6250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 bwMode="auto">
          <a:xfrm>
            <a:off x="2289646" y="2438400"/>
            <a:ext cx="685800" cy="69342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289646" y="3345180"/>
            <a:ext cx="6858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289646" y="4556760"/>
            <a:ext cx="685800" cy="990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289646" y="2141220"/>
            <a:ext cx="6858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Cake 2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95700" y="1568678"/>
                <a:ext cx="16809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1600" b="0" i="1" dirty="0" smtClean="0">
                        <a:latin typeface="Cambria Math"/>
                      </a:rPr>
                      <m:t>→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1600" i="1" dirty="0">
                        <a:latin typeface="Cambria Math"/>
                      </a:rPr>
                      <m:t>→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600" dirty="0"/>
                  <a:t> choose cake 1</a:t>
                </a:r>
              </a:p>
              <a:p>
                <a:r>
                  <a:rPr lang="en-US" sz="1600" dirty="0"/>
                  <a:t>(three cases)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700" y="1568678"/>
                <a:ext cx="1680997" cy="830997"/>
              </a:xfrm>
              <a:prstGeom prst="rect">
                <a:avLst/>
              </a:prstGeom>
              <a:blipFill rotWithShape="1">
                <a:blip r:embed="rId4"/>
                <a:stretch>
                  <a:fillRect l="-1812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 bwMode="auto">
              <a:xfrm>
                <a:off x="3352800" y="2438400"/>
                <a:ext cx="685800" cy="69342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200" b="0" i="1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/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kumimoji="0" lang="en-US" sz="1600" b="0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2438400"/>
                <a:ext cx="685800" cy="6934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 bwMode="auto">
              <a:xfrm>
                <a:off x="3352800" y="334518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3345180"/>
                <a:ext cx="685800" cy="9906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 bwMode="auto">
              <a:xfrm>
                <a:off x="3352800" y="455676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i="1" dirty="0"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52800" y="4556760"/>
                <a:ext cx="685800" cy="9906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 bwMode="auto">
              <a:xfrm>
                <a:off x="4114800" y="2438400"/>
                <a:ext cx="685800" cy="69342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2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2438400"/>
                <a:ext cx="685800" cy="6934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 bwMode="auto">
              <a:xfrm>
                <a:off x="4114800" y="334518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2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i="1" dirty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3345180"/>
                <a:ext cx="685800" cy="99060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 bwMode="auto">
              <a:xfrm>
                <a:off x="4114800" y="455676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4800" y="4556760"/>
                <a:ext cx="685800" cy="9906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 bwMode="auto">
              <a:xfrm>
                <a:off x="4876800" y="2438400"/>
                <a:ext cx="685800" cy="69342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2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b="0" i="1" dirty="0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2438400"/>
                <a:ext cx="685800" cy="6934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 bwMode="auto">
              <a:xfrm>
                <a:off x="4876800" y="334518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2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rgbClr val="000000"/>
                  </a:solidFill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3345180"/>
                <a:ext cx="685800" cy="990600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 bwMode="auto">
              <a:xfrm>
                <a:off x="4876800" y="4556760"/>
                <a:ext cx="685800" cy="9906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400" i="1" dirty="0">
                  <a:solidFill>
                    <a:srgbClr val="000000"/>
                  </a:solidFill>
                  <a:latin typeface="Cambria Math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600" i="1" dirty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76800" y="4556760"/>
                <a:ext cx="685800" cy="9906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 bwMode="auto">
          <a:xfrm>
            <a:off x="5943600" y="2141220"/>
            <a:ext cx="245523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733800" y="2892623"/>
                <a:ext cx="4236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0" y="2892623"/>
                <a:ext cx="423642" cy="307777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488180" y="2895600"/>
                <a:ext cx="4236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8180" y="2895600"/>
                <a:ext cx="423642" cy="307777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5257800" y="2895600"/>
                <a:ext cx="4236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sz="1400" i="1" dirty="0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2895600"/>
                <a:ext cx="423642" cy="307777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657600" y="4038600"/>
                <a:ext cx="496803" cy="309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sSup>
                            <m:sSupPr>
                              <m:ctrlP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4038600"/>
                <a:ext cx="496803" cy="3091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141997" y="4038600"/>
                <a:ext cx="496803" cy="309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sSup>
                            <m:sSupPr>
                              <m:ctrlP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997" y="4038600"/>
                <a:ext cx="496803" cy="3091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379997" y="5257800"/>
                <a:ext cx="496803" cy="309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𝑃</m:t>
                          </m:r>
                        </m:e>
                        <m:sub>
                          <m:sSup>
                            <m:sSupPr>
                              <m:ctrlP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1400" b="0" i="1" dirty="0" smtClean="0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997" y="5257800"/>
                <a:ext cx="496803" cy="309187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941820" y="1568678"/>
                <a:ext cx="1680997" cy="586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𝑇</m:t>
                        </m:r>
                      </m:sub>
                    </m:sSub>
                    <m:r>
                      <a:rPr lang="en-US" sz="1600" b="0" i="1" dirty="0" smtClean="0">
                        <a:latin typeface="Cambria Math"/>
                      </a:rPr>
                      <m:t>→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sz="1600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1600" i="1" dirty="0">
                        <a:latin typeface="Cambria Math"/>
                      </a:rPr>
                      <m:t>→</m:t>
                    </m:r>
                    <m:sSub>
                      <m:sSubPr>
                        <m:ctrlPr>
                          <a:rPr lang="en-US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sSup>
                          <m:sSupPr>
                            <m:ctrlPr>
                              <a:rPr lang="en-US" sz="16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dirty="0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600" b="0" i="1" dirty="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sz="1600" dirty="0"/>
                  <a:t> choose cake 2</a:t>
                </a: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820" y="1568678"/>
                <a:ext cx="1680997" cy="586314"/>
              </a:xfrm>
              <a:prstGeom prst="rect">
                <a:avLst/>
              </a:prstGeom>
              <a:blipFill rotWithShape="1">
                <a:blip r:embed="rId16"/>
                <a:stretch>
                  <a:fillRect l="-2174" b="-12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840575" y="1537803"/>
                <a:ext cx="1010405" cy="648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𝑇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dirty="0"/>
                  <a:t> cuts</a:t>
                </a:r>
              </a:p>
              <a:p>
                <a:r>
                  <a:rPr lang="en-US" dirty="0"/>
                  <a:t>cake 2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0575" y="1537803"/>
                <a:ext cx="1010405" cy="648063"/>
              </a:xfrm>
              <a:prstGeom prst="rect">
                <a:avLst/>
              </a:prstGeom>
              <a:blipFill rotWithShape="1">
                <a:blip r:embed="rId17"/>
                <a:stretch>
                  <a:fillRect l="-4819" t="-4673" r="-4819" b="-140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ectangle 32"/>
          <p:cNvSpPr/>
          <p:nvPr/>
        </p:nvSpPr>
        <p:spPr bwMode="auto">
          <a:xfrm>
            <a:off x="6252650" y="2141220"/>
            <a:ext cx="211677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518466" y="2141220"/>
            <a:ext cx="211677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616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 animBg="1"/>
      <p:bldP spid="3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Envy-freeness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division of Cake 1 is envy-free: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Player 3 chooses first so he doesn’t envy others.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Player 2 likes the trimmed piece and another piece equally, both better than the third piece. Player 2 is guaranteed to receive one of these two pieces, thus doesn’t envy others.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Player 1 is indifferent judging the two untrimmed pieces and indeed receives an untrimmed piece.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26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Envy-freeness of Cake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division of Cake 2 is envy-free: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Player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b="0" i="1" dirty="0"/>
                  <a:t> </a:t>
                </a:r>
                <a:r>
                  <a:rPr lang="en-US" b="0" dirty="0"/>
                  <a:t>goes first and hence does not envy the others.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Player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b="0" i="1" dirty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0" dirty="0"/>
                  <a:t> is indifferent weighing the three pieces of Cake 2, so he envies no one.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Player 1 does not envy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0" dirty="0"/>
                  <a:t>: Player 1 chooses before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/>
                          </a:rPr>
                          <m:t>𝑇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0" dirty="0"/>
                  <a:t> 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b="0" dirty="0"/>
                  <a:t>Player 1 doesn’t envy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b="0" dirty="0"/>
                  <a:t>: Even if T the whole  Cake 2, it’s just 1/3 according to Player 1’s valuation.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0" t="-697" r="-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8CE1B-76B9-401B-AB6C-0925C077DE50}" type="slidenum">
              <a:rPr lang="en-US" altLang="en-US" smtClean="0"/>
              <a:pPr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845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HK" dirty="0"/>
                  <a:t>General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HK" dirty="0"/>
                  <a:t>?</a:t>
                </a:r>
                <a:endParaRPr lang="zh-HK" alt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l="-2815" t="-10160"/>
                </a:stretch>
              </a:blipFill>
            </p:spPr>
            <p:txBody>
              <a:bodyPr/>
              <a:lstStyle/>
              <a:p>
                <a:r>
                  <a:rPr lang="zh-HK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HK" dirty="0"/>
                  <a:t>An algorithm using </a:t>
                </a:r>
                <a:r>
                  <a:rPr lang="en-US" altLang="zh-HK" dirty="0">
                    <a:solidFill>
                      <a:schemeClr val="tx2"/>
                    </a:solidFill>
                  </a:rPr>
                  <a:t>recursion</a:t>
                </a:r>
                <a:endParaRPr lang="en-US" altLang="zh-HK" dirty="0"/>
              </a:p>
              <a:p>
                <a:r>
                  <a:rPr lang="en-US" altLang="zh-HK" dirty="0"/>
                  <a:t>1.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HK" i="1" dirty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zh-HK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 err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 err="1">
                            <a:latin typeface="Cambria Math"/>
                          </a:rPr>
                          <m:t>𝑛</m:t>
                        </m:r>
                        <m:r>
                          <a:rPr lang="en-US" altLang="zh-HK" b="0" i="1" dirty="0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HK" dirty="0"/>
                  <a:t> divide the cake</a:t>
                </a:r>
              </a:p>
              <a:p>
                <a:pPr lvl="1"/>
                <a:r>
                  <a:rPr lang="en-US" altLang="zh-HK" dirty="0"/>
                  <a:t>How? Recursively. </a:t>
                </a:r>
              </a:p>
              <a:p>
                <a:r>
                  <a:rPr lang="en-US" altLang="zh-HK" dirty="0"/>
                  <a:t>2. 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HK" dirty="0"/>
                  <a:t> comes.</a:t>
                </a:r>
              </a:p>
              <a:p>
                <a:pPr lvl="1"/>
                <a:r>
                  <a:rPr lang="en-US" altLang="zh-HK" dirty="0"/>
                  <a:t>Each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HK" i="1" dirty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zh-HK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 err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 err="1">
                            <a:latin typeface="Cambria Math"/>
                          </a:rPr>
                          <m:t>𝑛</m:t>
                        </m:r>
                        <m:r>
                          <a:rPr lang="en-US" altLang="zh-HK" i="1" dirty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HK" dirty="0"/>
                  <a:t> divides her share into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HK" dirty="0"/>
                  <a:t> equal pieces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altLang="zh-HK" i="1">
                        <a:latin typeface="Cambria Math"/>
                      </a:rPr>
                      <m:t> </m:t>
                    </m:r>
                  </m:oMath>
                </a14:m>
                <a:r>
                  <a:rPr lang="en-US" altLang="zh-HK" dirty="0"/>
                  <a:t>takes a largest piece from each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HK" i="1" dirty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zh-HK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i="1" dirty="0" err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i="1" dirty="0" err="1">
                            <a:latin typeface="Cambria Math"/>
                          </a:rPr>
                          <m:t>𝑛</m:t>
                        </m:r>
                        <m:r>
                          <a:rPr lang="en-US" altLang="zh-HK" i="1" dirty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endParaRPr lang="zh-HK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CE2709-FAAB-4E20-A336-1B3EECB864AA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754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009467" cy="1371600"/>
          </a:xfrm>
        </p:spPr>
        <p:txBody>
          <a:bodyPr/>
          <a:lstStyle/>
          <a:p>
            <a:r>
              <a:rPr lang="en-US" altLang="zh-HK" dirty="0"/>
              <a:t>Fairness And Complexity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3098799"/>
                <a:ext cx="7620000" cy="3352799"/>
              </a:xfrm>
            </p:spPr>
            <p:txBody>
              <a:bodyPr>
                <a:normAutofit/>
              </a:bodyPr>
              <a:lstStyle/>
              <a:p>
                <a:r>
                  <a:rPr lang="en-US" altLang="zh-HK" dirty="0"/>
                  <a:t>Proof. 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dirty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altLang="zh-HK" b="0" i="1" dirty="0"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altLang="zh-HK" b="0" i="1" dirty="0" err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dirty="0" err="1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dirty="0" err="1">
                            <a:latin typeface="Cambria Math"/>
                          </a:rPr>
                          <m:t>𝑛</m:t>
                        </m:r>
                        <m:r>
                          <a:rPr lang="en-US" altLang="zh-HK" b="0" i="1" dirty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HK" b="0" dirty="0"/>
                  <a:t>: each gets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/>
                      </a:rPr>
                      <m:t>≥</m:t>
                    </m:r>
                    <m:f>
                      <m:f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zh-HK" b="0" i="1" smtClean="0">
                            <a:latin typeface="Cambria Math"/>
                          </a:rPr>
                          <m:t>−1</m:t>
                        </m:r>
                      </m:den>
                    </m:f>
                    <m:r>
                      <a:rPr lang="en-US" altLang="zh-HK" b="0" i="1" smtClean="0">
                        <a:latin typeface="Cambria Math"/>
                      </a:rPr>
                      <m:t>⋅</m:t>
                    </m:r>
                    <m:f>
                      <m:f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zh-HK" b="0" i="1" smtClean="0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US" altLang="zh-HK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HK" b="0" dirty="0"/>
                  <a:t>.</a:t>
                </a:r>
              </a:p>
              <a:p>
                <a:pPr marL="16002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dirty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HK" b="0" dirty="0"/>
                  <a:t>: gets </a:t>
                </a:r>
                <a14:m>
                  <m:oMath xmlns:m="http://schemas.openxmlformats.org/officeDocument/2006/math">
                    <m:r>
                      <a:rPr lang="en-US" altLang="zh-HK" b="0" i="1">
                        <a:latin typeface="Cambria Math"/>
                      </a:rPr>
                      <m:t>≥</m:t>
                    </m:r>
                    <m:f>
                      <m:fPr>
                        <m:ctrlPr>
                          <a:rPr lang="en-US" altLang="zh-HK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HK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altLang="zh-HK" b="0" i="1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US" altLang="zh-HK" b="0" i="1" smtClean="0">
                        <a:latin typeface="Cambria Math"/>
                      </a:rPr>
                      <m:t>+⋯+</m:t>
                    </m:r>
                    <m:f>
                      <m:fPr>
                        <m:ctrlPr>
                          <a:rPr lang="en-US" altLang="zh-HK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HK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HK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HK" b="0" i="1">
                                <a:latin typeface="Cambria Math"/>
                              </a:rPr>
                              <m:t>𝑛</m:t>
                            </m:r>
                            <m:r>
                              <a:rPr lang="en-US" altLang="zh-HK" b="0" i="1" smtClean="0">
                                <a:latin typeface="Cambria Math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altLang="zh-HK" b="0" i="1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US" altLang="zh-HK" b="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zh-HK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altLang="zh-HK" b="0" i="1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endParaRPr lang="en-US" altLang="zh-HK" b="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/>
                          </a:rPr>
                          <m:t>𝑎</m:t>
                        </m:r>
                      </m:e>
                      <m:sub>
                        <m:r>
                          <a:rPr lang="en-US" altLang="zh-HK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altLang="zh-HK" b="0" i="1" smtClean="0">
                        <a:latin typeface="Cambria Math"/>
                      </a:rPr>
                      <m:t>:</m:t>
                    </m:r>
                  </m:oMath>
                </a14:m>
                <a:r>
                  <a:rPr lang="zh-HK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dirty="0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dirty="0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HK" dirty="0"/>
                  <a:t>’s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HK" b="0" i="1" smtClean="0">
                            <a:latin typeface="Cambria Math"/>
                          </a:rPr>
                          <m:t>𝑃</m:t>
                        </m:r>
                      </m:e>
                      <m:sub>
                        <m:r>
                          <a:rPr lang="en-US" altLang="zh-HK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HK" dirty="0"/>
                  <a:t>’s share in Step 1.</a:t>
                </a:r>
              </a:p>
              <a:p>
                <a:r>
                  <a:rPr lang="en-US" altLang="zh-HK" dirty="0"/>
                  <a:t>Complexity? Let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HK" dirty="0"/>
                  <a:t> be the number of pieces.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US" altLang="zh-HK" b="0" dirty="0"/>
                  <a:t>Recursion:</a:t>
                </a:r>
                <a:r>
                  <a:rPr lang="en-US" altLang="zh-HK" b="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altLang="zh-HK" b="0" i="1" dirty="0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0" i="1" dirty="0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altLang="zh-HK" b="0" i="1" dirty="0" err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⋅</m:t>
                    </m:r>
                    <m:r>
                      <a:rPr lang="en-US" altLang="zh-HK" b="0" i="1" dirty="0" err="1" smtClean="0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(</m:t>
                    </m:r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altLang="zh-HK" b="0" i="1" dirty="0" smtClean="0">
                        <a:solidFill>
                          <a:schemeClr val="tx2"/>
                        </a:solidFill>
                        <a:latin typeface="Cambria Math"/>
                      </a:rPr>
                      <m:t>−1)</m:t>
                    </m:r>
                  </m:oMath>
                </a14:m>
                <a:endParaRPr lang="en-US" altLang="zh-HK" dirty="0"/>
              </a:p>
              <a:p>
                <a:pPr marL="160020" indent="-3429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HK" b="0" i="1" dirty="0" smtClean="0">
                        <a:latin typeface="Cambria Math"/>
                      </a:rPr>
                      <m:t>𝑇</m:t>
                    </m:r>
                    <m:r>
                      <a:rPr lang="en-US" altLang="zh-HK" b="0" i="1" dirty="0" smtClean="0">
                        <a:latin typeface="Cambria Math"/>
                      </a:rPr>
                      <m:t>(1)=1</m:t>
                    </m:r>
                  </m:oMath>
                </a14:m>
                <a:r>
                  <a:rPr lang="en-US" altLang="zh-HK" b="0" dirty="0"/>
                  <a:t>, and</a:t>
                </a:r>
                <a:r>
                  <a:rPr lang="en-US" altLang="zh-HK" b="0" dirty="0">
                    <a:solidFill>
                      <a:schemeClr val="tx2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solidFill>
                          <a:schemeClr val="tx2"/>
                        </a:solidFill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altLang="zh-HK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HK" b="0" i="1" smtClean="0">
                            <a:solidFill>
                              <a:schemeClr val="tx2"/>
                            </a:solidFill>
                            <a:latin typeface="Cambria Math"/>
                          </a:rPr>
                          <m:t>𝑛</m:t>
                        </m:r>
                      </m:e>
                    </m:d>
                    <m:r>
                      <a:rPr lang="en-US" altLang="zh-HK" b="0" i="1" smtClean="0">
                        <a:solidFill>
                          <a:schemeClr val="tx2"/>
                        </a:solidFill>
                        <a:latin typeface="Cambria Math"/>
                      </a:rPr>
                      <m:t>=</m:t>
                    </m:r>
                    <m:r>
                      <a:rPr lang="en-US" altLang="zh-HK" b="0" i="1" smtClean="0">
                        <a:solidFill>
                          <a:schemeClr val="tx2"/>
                        </a:solidFill>
                        <a:latin typeface="Cambria Math"/>
                      </a:rPr>
                      <m:t>𝑛</m:t>
                    </m:r>
                    <m:r>
                      <a:rPr lang="en-US" altLang="zh-HK" b="0" i="1" smtClean="0">
                        <a:solidFill>
                          <a:schemeClr val="tx2"/>
                        </a:solidFill>
                        <a:latin typeface="Cambria Math"/>
                      </a:rPr>
                      <m:t>!</m:t>
                    </m:r>
                  </m:oMath>
                </a14:m>
                <a:r>
                  <a:rPr lang="en-US" altLang="zh-HK" b="0" dirty="0">
                    <a:solidFill>
                      <a:schemeClr val="tx2"/>
                    </a:solidFill>
                  </a:rPr>
                  <a:t> </a:t>
                </a:r>
                <a:r>
                  <a:rPr lang="en-US" altLang="zh-HK" b="0" dirty="0"/>
                  <a:t>for general </a:t>
                </a:r>
                <a14:m>
                  <m:oMath xmlns:m="http://schemas.openxmlformats.org/officeDocument/2006/math">
                    <m:r>
                      <a:rPr lang="en-US" altLang="zh-HK" b="0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HK" b="0" dirty="0"/>
                  <a:t>.</a:t>
                </a:r>
              </a:p>
              <a:p>
                <a:pPr lvl="2"/>
                <a:endParaRPr lang="zh-HK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098799"/>
                <a:ext cx="7620000" cy="3352799"/>
              </a:xfrm>
              <a:blipFill rotWithShape="0">
                <a:blip r:embed="rId2"/>
                <a:stretch>
                  <a:fillRect l="-800" t="-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CE2709-FAAB-4E20-A336-1B3EECB864AA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104867" y="1549704"/>
            <a:ext cx="8574992" cy="1384995"/>
            <a:chOff x="146327" y="4745648"/>
            <a:chExt cx="8574992" cy="1384995"/>
          </a:xfrm>
        </p:grpSpPr>
        <p:sp>
          <p:nvSpPr>
            <p:cNvPr id="6" name="Rounded Rectangle 5"/>
            <p:cNvSpPr/>
            <p:nvPr/>
          </p:nvSpPr>
          <p:spPr>
            <a:xfrm>
              <a:off x="491719" y="4872346"/>
              <a:ext cx="8229600" cy="113160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The protocol </a:t>
              </a:r>
              <a:r>
                <a:rPr lang="en-US" sz="2000"/>
                <a:t>is (proportional) fair</a:t>
              </a:r>
              <a:endParaRPr lang="en-US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6327" y="4745648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095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15200" cy="1371600"/>
          </a:xfrm>
        </p:spPr>
        <p:txBody>
          <a:bodyPr/>
          <a:lstStyle/>
          <a:p>
            <a:r>
              <a:rPr lang="en-US" altLang="zh-HK" dirty="0"/>
              <a:t>Moving Knife protocols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indent="-182880"/>
                <a:r>
                  <a:rPr lang="en-US" altLang="zh-HK" dirty="0"/>
                  <a:t>Continuously move a knife from left to right.</a:t>
                </a:r>
              </a:p>
              <a:p>
                <a:r>
                  <a:rPr lang="en-US" altLang="zh-HK" dirty="0"/>
                  <a:t>1. A player yells out "</a:t>
                </a:r>
                <a:r>
                  <a:rPr lang="en-US" altLang="zh-HK" dirty="0">
                    <a:solidFill>
                      <a:schemeClr val="tx2"/>
                    </a:solidFill>
                  </a:rPr>
                  <a:t>STOP</a:t>
                </a:r>
                <a:r>
                  <a:rPr lang="en-US" altLang="zh-HK" dirty="0"/>
                  <a:t>" as soon as knife has passed over </a:t>
                </a:r>
                <a14:m>
                  <m:oMath xmlns:m="http://schemas.openxmlformats.org/officeDocument/2006/math">
                    <m:r>
                      <a:rPr lang="en-US" altLang="zh-HK" i="1" dirty="0" smtClean="0">
                        <a:latin typeface="Cambria Math"/>
                      </a:rPr>
                      <m:t>1/</m:t>
                    </m:r>
                    <m:r>
                      <a:rPr lang="en-US" altLang="zh-HK" i="1" dirty="0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HK" dirty="0"/>
                  <a:t> of the cake 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(By her valuation function)</a:t>
                </a:r>
              </a:p>
              <a:p>
                <a:r>
                  <a:rPr lang="en-US" altLang="zh-HK" dirty="0"/>
                  <a:t>2. The player that yelled out is assigned that piece. (And she is out of the game;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/>
                      </a:rPr>
                      <m:t>𝑛</m:t>
                    </m:r>
                    <m:r>
                      <a:rPr lang="en-US" altLang="zh-HK" b="0" i="1" smtClean="0">
                        <a:latin typeface="Cambria Math"/>
                      </a:rPr>
                      <m:t>←</m:t>
                    </m:r>
                    <m:r>
                      <a:rPr lang="en-US" altLang="zh-HK" b="0" i="1" smtClean="0">
                        <a:latin typeface="Cambria Math"/>
                      </a:rPr>
                      <m:t>𝑛</m:t>
                    </m:r>
                    <m:r>
                      <a:rPr lang="en-US" altLang="zh-HK" b="0" i="1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altLang="zh-HK" dirty="0"/>
                  <a:t>)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Break ties arbitrarily </a:t>
                </a:r>
              </a:p>
              <a:p>
                <a:r>
                  <a:rPr lang="en-US" altLang="zh-HK" dirty="0"/>
                  <a:t>3. The procedure continues until everyone gets one piece</a:t>
                </a:r>
                <a:endParaRPr lang="zh-HK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CE2709-FAAB-4E20-A336-1B3EECB864AA}" type="slidenum">
              <a:rPr lang="en-US" altLang="en-US" smtClean="0"/>
              <a:pPr>
                <a:defRPr/>
              </a:pPr>
              <a:t>55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927600" y="1370429"/>
            <a:ext cx="26246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HK" sz="1400" dirty="0"/>
              <a:t>[</a:t>
            </a:r>
            <a:r>
              <a:rPr lang="en-US" altLang="zh-HK" sz="1400" dirty="0" err="1"/>
              <a:t>Dubins-Spanier</a:t>
            </a:r>
            <a:r>
              <a:rPr lang="en-US" altLang="zh-HK" sz="1400" dirty="0"/>
              <a:t> 1961]</a:t>
            </a:r>
          </a:p>
        </p:txBody>
      </p:sp>
    </p:spTree>
    <p:extLst>
      <p:ext uri="{BB962C8B-B14F-4D97-AF65-F5344CB8AC3E}">
        <p14:creationId xmlns:p14="http://schemas.microsoft.com/office/powerpoint/2010/main" val="4168427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77200" cy="1371600"/>
          </a:xfrm>
        </p:spPr>
        <p:txBody>
          <a:bodyPr/>
          <a:lstStyle/>
          <a:p>
            <a:r>
              <a:rPr lang="en-US" altLang="zh-HK" dirty="0"/>
              <a:t>Fairness and complexity</a:t>
            </a:r>
            <a:endParaRPr lang="zh-HK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824623"/>
                <a:ext cx="7620000" cy="390129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HK" dirty="0"/>
                  <a:t>Proof. 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For the first who yells out: she gets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/>
                      </a:rPr>
                      <m:t>1/</m:t>
                    </m:r>
                    <m:r>
                      <a:rPr lang="en-US" altLang="zh-HK" b="0" i="1" smtClean="0">
                        <a:latin typeface="Cambria Math"/>
                      </a:rPr>
                      <m:t>𝑛</m:t>
                    </m:r>
                  </m:oMath>
                </a14:m>
                <a:endParaRPr lang="en-US" altLang="zh-HK" b="0" dirty="0"/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For the rest: each things that the remaining part has value at least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  <m:r>
                          <a:rPr lang="en-US" altLang="zh-HK" b="0" i="1" smtClean="0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altLang="zh-HK" b="0" i="1" smtClean="0">
                            <a:latin typeface="Cambria Math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HK" b="0" dirty="0"/>
                  <a:t>, and </a:t>
                </a:r>
                <a14:m>
                  <m:oMath xmlns:m="http://schemas.openxmlformats.org/officeDocument/2006/math">
                    <m:r>
                      <a:rPr lang="en-US" altLang="zh-HK" b="0" i="1" dirty="0" smtClean="0">
                        <a:latin typeface="Cambria Math"/>
                      </a:rPr>
                      <m:t>𝑛</m:t>
                    </m:r>
                    <m:r>
                      <a:rPr lang="en-US" altLang="zh-HK" b="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altLang="zh-HK" b="0" dirty="0"/>
                  <a:t> people divide it</a:t>
                </a:r>
              </a:p>
              <a:p>
                <a:pPr marL="571500" lvl="1" indent="-342900"/>
                <a:r>
                  <a:rPr lang="en-US" altLang="zh-HK" dirty="0"/>
                  <a:t>Recursively: each gets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HK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altLang="zh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altLang="zh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HK" altLang="zh-HK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f>
                      <m:fPr>
                        <m:ctrlPr>
                          <a:rPr lang="en-US" altLang="zh-HK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HK" i="1">
                            <a:latin typeface="Cambria Math"/>
                          </a:rPr>
                          <m:t>𝑛</m:t>
                        </m:r>
                        <m:r>
                          <a:rPr lang="en-US" altLang="zh-HK" i="1">
                            <a:latin typeface="Cambria Math"/>
                          </a:rPr>
                          <m:t>−1</m:t>
                        </m:r>
                      </m:num>
                      <m:den>
                        <m:r>
                          <a:rPr lang="en-US" altLang="zh-HK" i="1">
                            <a:latin typeface="Cambria Math"/>
                          </a:rPr>
                          <m:t>𝑛</m:t>
                        </m:r>
                      </m:den>
                    </m:f>
                    <m:r>
                      <a:rPr lang="en-HK" altLang="zh-HK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HK" altLang="zh-HK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HK" altLang="zh-H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HK" altLang="zh-H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HK" dirty="0"/>
                  <a:t>.</a:t>
                </a:r>
              </a:p>
              <a:p>
                <a:r>
                  <a:rPr lang="en-US" altLang="zh-HK" dirty="0"/>
                  <a:t>Complexity ???????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Only </a:t>
                </a:r>
                <a14:m>
                  <m:oMath xmlns:m="http://schemas.openxmlformats.org/officeDocument/2006/math">
                    <m:r>
                      <a:rPr lang="en-US" altLang="zh-HK" b="0" i="1" dirty="0" smtClean="0">
                        <a:latin typeface="Cambria Math"/>
                      </a:rPr>
                      <m:t>𝑛</m:t>
                    </m:r>
                    <m:r>
                      <a:rPr lang="en-US" altLang="zh-HK" b="0" i="1" dirty="0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altLang="zh-HK" b="0" dirty="0"/>
                  <a:t> cuts into </a:t>
                </a:r>
                <a14:m>
                  <m:oMath xmlns:m="http://schemas.openxmlformats.org/officeDocument/2006/math">
                    <m:r>
                      <a:rPr lang="en-US" altLang="zh-HK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altLang="zh-HK" b="0" dirty="0"/>
                  <a:t> pieces</a:t>
                </a:r>
              </a:p>
              <a:p>
                <a:pPr marL="160020" indent="-342900">
                  <a:buFont typeface="Arial" charset="0"/>
                  <a:buChar char="•"/>
                </a:pPr>
                <a:r>
                  <a:rPr lang="en-US" altLang="zh-HK" b="0" dirty="0"/>
                  <a:t>Query complexity ???????</a:t>
                </a:r>
              </a:p>
              <a:p>
                <a:r>
                  <a:rPr lang="en-US" altLang="zh-HK" dirty="0"/>
                  <a:t>Envy free ???????</a:t>
                </a:r>
              </a:p>
              <a:p>
                <a:endParaRPr lang="zh-HK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824623"/>
                <a:ext cx="7620000" cy="3901298"/>
              </a:xfrm>
              <a:blipFill rotWithShape="0">
                <a:blip r:embed="rId2"/>
                <a:stretch>
                  <a:fillRect l="-800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3CE2709-FAAB-4E20-A336-1B3EECB864AA}" type="slidenum">
              <a:rPr lang="en-US" altLang="en-US" smtClean="0"/>
              <a:pPr>
                <a:defRPr/>
              </a:pPr>
              <a:t>56</a:t>
            </a:fld>
            <a:endParaRPr lang="en-US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104867" y="1481972"/>
            <a:ext cx="8574992" cy="1384995"/>
            <a:chOff x="146327" y="4745648"/>
            <a:chExt cx="8574992" cy="1384995"/>
          </a:xfrm>
        </p:grpSpPr>
        <p:sp>
          <p:nvSpPr>
            <p:cNvPr id="6" name="Rounded Rectangle 5"/>
            <p:cNvSpPr/>
            <p:nvPr/>
          </p:nvSpPr>
          <p:spPr>
            <a:xfrm>
              <a:off x="491719" y="4872346"/>
              <a:ext cx="8229600" cy="113160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The protocol </a:t>
              </a:r>
              <a:r>
                <a:rPr lang="en-US" sz="2000"/>
                <a:t>is (proportional) fair</a:t>
              </a:r>
              <a:endParaRPr lang="en-US" sz="20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6327" y="4745648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395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2743200" y="1828800"/>
            <a:ext cx="3733800" cy="1752600"/>
            <a:chOff x="2743200" y="2057400"/>
            <a:chExt cx="3733800" cy="1752600"/>
          </a:xfrm>
        </p:grpSpPr>
        <p:sp>
          <p:nvSpPr>
            <p:cNvPr id="41" name="Rectangle 40"/>
            <p:cNvSpPr/>
            <p:nvPr/>
          </p:nvSpPr>
          <p:spPr>
            <a:xfrm>
              <a:off x="2743200" y="2057400"/>
              <a:ext cx="18288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1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648200" y="2057400"/>
              <a:ext cx="18288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2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about Fairness vs social welfare?</a:t>
            </a:r>
          </a:p>
        </p:txBody>
      </p:sp>
      <p:sp>
        <p:nvSpPr>
          <p:cNvPr id="35" name="Cube 34"/>
          <p:cNvSpPr/>
          <p:nvPr/>
        </p:nvSpPr>
        <p:spPr>
          <a:xfrm>
            <a:off x="2590800" y="3581400"/>
            <a:ext cx="3962400" cy="685800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19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480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242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743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9718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667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895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2004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528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429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505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2766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7338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624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0386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657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862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581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8100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148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267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343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419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191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724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9530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0292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648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8768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572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800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1054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2578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34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410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1816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6388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8674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9436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562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7912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486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7150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0198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172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248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324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096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590800" y="2743200"/>
            <a:ext cx="3810000" cy="990600"/>
          </a:xfrm>
          <a:prstGeom prst="rect">
            <a:avLst/>
          </a:prstGeom>
          <a:solidFill>
            <a:srgbClr val="FFFFFF">
              <a:alpha val="78824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Players 3,4         </a:t>
            </a:r>
          </a:p>
        </p:txBody>
      </p:sp>
      <p:pic>
        <p:nvPicPr>
          <p:cNvPr id="73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888940">
            <a:off x="4945522" y="2755560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888940">
            <a:off x="3040522" y="2743569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Group 78"/>
          <p:cNvGrpSpPr/>
          <p:nvPr/>
        </p:nvGrpSpPr>
        <p:grpSpPr>
          <a:xfrm>
            <a:off x="3505200" y="3733800"/>
            <a:ext cx="1981200" cy="533400"/>
            <a:chOff x="3505200" y="3962400"/>
            <a:chExt cx="1981200" cy="533400"/>
          </a:xfrm>
        </p:grpSpPr>
        <p:cxnSp>
          <p:nvCxnSpPr>
            <p:cNvPr id="75" name="Straight Connector 74"/>
            <p:cNvCxnSpPr/>
            <p:nvPr/>
          </p:nvCxnSpPr>
          <p:spPr>
            <a:xfrm rot="5400000">
              <a:off x="32385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43053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5400000">
              <a:off x="52197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888940">
            <a:off x="3954922" y="2743569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2286000" y="5024735"/>
            <a:ext cx="17526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Total: 1.5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105400" y="5024735"/>
            <a:ext cx="175260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Total: 2</a:t>
            </a:r>
          </a:p>
        </p:txBody>
      </p:sp>
      <p:cxnSp>
        <p:nvCxnSpPr>
          <p:cNvPr id="84" name="Straight Connector 83"/>
          <p:cNvCxnSpPr/>
          <p:nvPr/>
        </p:nvCxnSpPr>
        <p:spPr>
          <a:xfrm rot="5400000">
            <a:off x="4305300" y="4000500"/>
            <a:ext cx="533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7" descr="C:\Documents and Settings\Yair\Local Settings\Temporary Internet Files\Content.IE5\QLIBZU1F\MC90025082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7888940">
            <a:off x="3954922" y="2755560"/>
            <a:ext cx="1504216" cy="44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Left Brace 73"/>
          <p:cNvSpPr/>
          <p:nvPr/>
        </p:nvSpPr>
        <p:spPr>
          <a:xfrm rot="16200000">
            <a:off x="2863334" y="4045800"/>
            <a:ext cx="369336" cy="9144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2438400" y="4611469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1</a:t>
            </a:r>
          </a:p>
        </p:txBody>
      </p:sp>
      <p:sp>
        <p:nvSpPr>
          <p:cNvPr id="83" name="Left Brace 82"/>
          <p:cNvSpPr/>
          <p:nvPr/>
        </p:nvSpPr>
        <p:spPr>
          <a:xfrm rot="16200000">
            <a:off x="3853934" y="4070868"/>
            <a:ext cx="369336" cy="9144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3429000" y="463653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3</a:t>
            </a:r>
          </a:p>
        </p:txBody>
      </p:sp>
      <p:sp>
        <p:nvSpPr>
          <p:cNvPr id="88" name="Left Brace 87"/>
          <p:cNvSpPr/>
          <p:nvPr/>
        </p:nvSpPr>
        <p:spPr>
          <a:xfrm rot="16200000">
            <a:off x="4844534" y="4070868"/>
            <a:ext cx="369336" cy="9144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4419600" y="463653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2</a:t>
            </a:r>
          </a:p>
        </p:txBody>
      </p:sp>
      <p:sp>
        <p:nvSpPr>
          <p:cNvPr id="90" name="Left Brace 89"/>
          <p:cNvSpPr/>
          <p:nvPr/>
        </p:nvSpPr>
        <p:spPr>
          <a:xfrm rot="16200000">
            <a:off x="5758934" y="4070868"/>
            <a:ext cx="369336" cy="9144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5334000" y="463653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4</a:t>
            </a:r>
          </a:p>
        </p:txBody>
      </p:sp>
      <p:sp>
        <p:nvSpPr>
          <p:cNvPr id="92" name="Left Brace 91"/>
          <p:cNvSpPr/>
          <p:nvPr/>
        </p:nvSpPr>
        <p:spPr>
          <a:xfrm rot="16200000">
            <a:off x="3434834" y="3575568"/>
            <a:ext cx="369336" cy="19050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2971800" y="463653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1</a:t>
            </a:r>
          </a:p>
        </p:txBody>
      </p:sp>
      <p:sp>
        <p:nvSpPr>
          <p:cNvPr id="94" name="Left Brace 93"/>
          <p:cNvSpPr/>
          <p:nvPr/>
        </p:nvSpPr>
        <p:spPr>
          <a:xfrm rot="16200000">
            <a:off x="5339831" y="3575568"/>
            <a:ext cx="369336" cy="1905001"/>
          </a:xfrm>
          <a:prstGeom prst="leftBrace">
            <a:avLst>
              <a:gd name="adj1" fmla="val 27198"/>
              <a:gd name="adj2" fmla="val 5240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4876797" y="463653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Player 2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981200" y="5634335"/>
            <a:ext cx="51816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Fairness </a:t>
            </a:r>
            <a:r>
              <a:rPr lang="en-US" sz="2400" b="1" dirty="0">
                <a:sym typeface="Symbol"/>
              </a:rPr>
              <a:t> Maximum Utility</a:t>
            </a:r>
            <a:endParaRPr lang="en-US" sz="24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54000" y="2997200"/>
            <a:ext cx="203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E-F allocation ????????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62800" y="2290339"/>
            <a:ext cx="15398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Social welfare maximizing allocation ???????</a:t>
            </a:r>
          </a:p>
        </p:txBody>
      </p:sp>
    </p:spTree>
    <p:extLst>
      <p:ext uri="{BB962C8B-B14F-4D97-AF65-F5344CB8AC3E}">
        <p14:creationId xmlns:p14="http://schemas.microsoft.com/office/powerpoint/2010/main" val="177282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83237E-6 L -0.00069 0.11098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83237E-6 L -0.00069 0.11098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83237E-6 L -0.00069 0.11098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0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83237E-6 L -0.00069 0.11098 " pathEditMode="relative" rAng="0" ptsTypes="AA">
                                      <p:cBhvr>
                                        <p:cTn id="11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50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1" grpId="0" animBg="1"/>
      <p:bldP spid="82" grpId="0" animBg="1"/>
      <p:bldP spid="74" grpId="0" animBg="1"/>
      <p:bldP spid="74" grpId="1" animBg="1"/>
      <p:bldP spid="76" grpId="0"/>
      <p:bldP spid="76" grpId="1"/>
      <p:bldP spid="83" grpId="0" animBg="1"/>
      <p:bldP spid="83" grpId="1" animBg="1"/>
      <p:bldP spid="87" grpId="0"/>
      <p:bldP spid="87" grpId="1"/>
      <p:bldP spid="88" grpId="0" animBg="1"/>
      <p:bldP spid="88" grpId="1" animBg="1"/>
      <p:bldP spid="89" grpId="0"/>
      <p:bldP spid="89" grpId="1"/>
      <p:bldP spid="90" grpId="0" animBg="1"/>
      <p:bldP spid="90" grpId="1" animBg="1"/>
      <p:bldP spid="91" grpId="0"/>
      <p:bldP spid="91" grpId="1"/>
      <p:bldP spid="92" grpId="0" animBg="1"/>
      <p:bldP spid="93" grpId="0"/>
      <p:bldP spid="94" grpId="0" animBg="1"/>
      <p:bldP spid="95" grpId="0"/>
      <p:bldP spid="96" grpId="0" animBg="1"/>
      <p:bldP spid="4" grpId="0"/>
      <p:bldP spid="4" grpId="1"/>
      <p:bldP spid="5" grpId="0"/>
      <p:bldP spid="5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010400" cy="1371600"/>
          </a:xfrm>
        </p:spPr>
        <p:txBody>
          <a:bodyPr/>
          <a:lstStyle/>
          <a:p>
            <a:r>
              <a:rPr lang="en-US" dirty="0"/>
              <a:t>The Price of Fairness In Cake Cutting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33400"/>
          </a:xfrm>
        </p:spPr>
        <p:txBody>
          <a:bodyPr/>
          <a:lstStyle/>
          <a:p>
            <a:r>
              <a:rPr lang="en-US" dirty="0"/>
              <a:t>Given an instance: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3600" y="236220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max </a:t>
            </a:r>
            <a:r>
              <a:rPr lang="en-US" sz="2800" b="1" dirty="0">
                <a:solidFill>
                  <a:schemeClr val="tx2"/>
                </a:solidFill>
              </a:rPr>
              <a:t>welfare</a:t>
            </a:r>
            <a:r>
              <a:rPr lang="en-US" sz="2800" dirty="0"/>
              <a:t> using any division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33600" y="290578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max </a:t>
            </a:r>
            <a:r>
              <a:rPr lang="en-US" sz="2800" b="1" dirty="0">
                <a:solidFill>
                  <a:schemeClr val="tx2"/>
                </a:solidFill>
              </a:rPr>
              <a:t>welfare</a:t>
            </a:r>
            <a:r>
              <a:rPr lang="en-US" sz="2800" dirty="0"/>
              <a:t> using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fair</a:t>
            </a:r>
            <a:r>
              <a:rPr lang="en-US" sz="2800" b="1" dirty="0"/>
              <a:t> </a:t>
            </a:r>
            <a:r>
              <a:rPr lang="en-US" sz="2800" dirty="0"/>
              <a:t>division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133600" y="2895600"/>
            <a:ext cx="5181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5800" y="260098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PoF</a:t>
            </a:r>
            <a:r>
              <a:rPr lang="en-US" sz="2800" dirty="0"/>
              <a:t> = 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553200" y="3733800"/>
            <a:ext cx="2438400" cy="914400"/>
          </a:xfrm>
          <a:prstGeom prst="wedgeRoundRectCallout">
            <a:avLst>
              <a:gd name="adj1" fmla="val -72428"/>
              <a:gd name="adj2" fmla="val -98979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of equitability</a:t>
            </a:r>
            <a:endParaRPr 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5562600" y="4953000"/>
            <a:ext cx="2590800" cy="914400"/>
          </a:xfrm>
          <a:prstGeom prst="wedgeRoundRectCallout">
            <a:avLst>
              <a:gd name="adj1" fmla="val -41920"/>
              <a:gd name="adj2" fmla="val -231183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of proportionality</a:t>
            </a:r>
            <a:endParaRPr 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3429000" y="3962400"/>
            <a:ext cx="2362200" cy="914400"/>
          </a:xfrm>
          <a:prstGeom prst="wedgeRoundRectCallout">
            <a:avLst>
              <a:gd name="adj1" fmla="val 36445"/>
              <a:gd name="adj2" fmla="val -12270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of envy-freeness</a:t>
            </a:r>
            <a:endParaRPr 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304800" y="3810000"/>
            <a:ext cx="1828800" cy="838200"/>
          </a:xfrm>
          <a:prstGeom prst="wedgeRoundRectCallout">
            <a:avLst>
              <a:gd name="adj1" fmla="val 112498"/>
              <a:gd name="adj2" fmla="val -120551"/>
              <a:gd name="adj3" fmla="val 1666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utilitarian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838200" y="5334000"/>
            <a:ext cx="1828800" cy="838200"/>
          </a:xfrm>
          <a:prstGeom prst="wedgeRoundRectCallout">
            <a:avLst>
              <a:gd name="adj1" fmla="val 99786"/>
              <a:gd name="adj2" fmla="val -296206"/>
              <a:gd name="adj3" fmla="val 1666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egalitarian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33134" y="5469465"/>
            <a:ext cx="2091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(= minimum of players’ utilities)</a:t>
            </a:r>
          </a:p>
        </p:txBody>
      </p:sp>
    </p:spTree>
    <p:extLst>
      <p:ext uri="{BB962C8B-B14F-4D97-AF65-F5344CB8AC3E}">
        <p14:creationId xmlns:p14="http://schemas.microsoft.com/office/powerpoint/2010/main" val="334539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9" grpId="0"/>
      <p:bldP spid="10" grpId="0" animBg="1"/>
      <p:bldP spid="11" grpId="0" animBg="1"/>
      <p:bldP spid="12" grpId="0" animBg="1"/>
      <p:bldP spid="13" grpId="0" animBg="1"/>
      <p:bldP spid="15" grpId="0" animBg="1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79"/>
          <p:cNvGrpSpPr/>
          <p:nvPr/>
        </p:nvGrpSpPr>
        <p:grpSpPr>
          <a:xfrm>
            <a:off x="2743200" y="1828800"/>
            <a:ext cx="3733800" cy="1752600"/>
            <a:chOff x="2743200" y="2057400"/>
            <a:chExt cx="3733800" cy="1752600"/>
          </a:xfrm>
        </p:grpSpPr>
        <p:sp>
          <p:nvSpPr>
            <p:cNvPr id="41" name="Rectangle 40"/>
            <p:cNvSpPr/>
            <p:nvPr/>
          </p:nvSpPr>
          <p:spPr>
            <a:xfrm>
              <a:off x="2743200" y="2057400"/>
              <a:ext cx="18288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1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648200" y="2057400"/>
              <a:ext cx="18288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2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of E-F: Continued Example</a:t>
            </a:r>
          </a:p>
        </p:txBody>
      </p:sp>
      <p:sp>
        <p:nvSpPr>
          <p:cNvPr id="35" name="Cube 34"/>
          <p:cNvSpPr/>
          <p:nvPr/>
        </p:nvSpPr>
        <p:spPr>
          <a:xfrm>
            <a:off x="2590800" y="3581400"/>
            <a:ext cx="3962400" cy="685800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819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0480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1242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743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9718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667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895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2004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3528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429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505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2766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7338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624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0386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657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862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581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8100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148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2672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3434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419600" y="35052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191000" y="3581400"/>
            <a:ext cx="152400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724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9530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0292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648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8768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572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800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1054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2578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34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410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1816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6388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8674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9436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562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57912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486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7150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0198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1722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2484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324600" y="35052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096000" y="3581400"/>
            <a:ext cx="152400" cy="152400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590800" y="2743200"/>
            <a:ext cx="3810000" cy="990600"/>
          </a:xfrm>
          <a:prstGeom prst="rect">
            <a:avLst/>
          </a:prstGeom>
          <a:solidFill>
            <a:srgbClr val="FFFFFF">
              <a:alpha val="78824"/>
            </a:srgbClr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Players 3,4         </a:t>
            </a:r>
          </a:p>
        </p:txBody>
      </p:sp>
      <p:grpSp>
        <p:nvGrpSpPr>
          <p:cNvPr id="4" name="Group 78"/>
          <p:cNvGrpSpPr/>
          <p:nvPr/>
        </p:nvGrpSpPr>
        <p:grpSpPr>
          <a:xfrm>
            <a:off x="3505200" y="3733800"/>
            <a:ext cx="1981200" cy="533400"/>
            <a:chOff x="3505200" y="3962400"/>
            <a:chExt cx="1981200" cy="533400"/>
          </a:xfrm>
        </p:grpSpPr>
        <p:cxnSp>
          <p:nvCxnSpPr>
            <p:cNvPr id="75" name="Straight Connector 74"/>
            <p:cNvCxnSpPr/>
            <p:nvPr/>
          </p:nvCxnSpPr>
          <p:spPr>
            <a:xfrm rot="5400000">
              <a:off x="32385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43053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5400000">
              <a:off x="5219700" y="4229100"/>
              <a:ext cx="5334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/>
          <p:cNvSpPr txBox="1"/>
          <p:nvPr/>
        </p:nvSpPr>
        <p:spPr>
          <a:xfrm>
            <a:off x="2286000" y="5024735"/>
            <a:ext cx="17526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Total: 1.5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105400" y="5024735"/>
            <a:ext cx="1752600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Total: 2</a:t>
            </a:r>
          </a:p>
        </p:txBody>
      </p:sp>
      <p:cxnSp>
        <p:nvCxnSpPr>
          <p:cNvPr id="84" name="Straight Connector 83"/>
          <p:cNvCxnSpPr/>
          <p:nvPr/>
        </p:nvCxnSpPr>
        <p:spPr>
          <a:xfrm rot="5400000">
            <a:off x="4305300" y="4000500"/>
            <a:ext cx="5334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981200" y="5634335"/>
            <a:ext cx="5181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Utilitarian Price of Envy-Freeness: </a:t>
            </a:r>
            <a:br>
              <a:rPr lang="en-US" sz="2400" b="1" dirty="0"/>
            </a:br>
            <a:r>
              <a:rPr lang="en-US" sz="2400" b="1" dirty="0"/>
              <a:t>4/3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2286000" y="4572000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Envy-free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495800" y="4572000"/>
            <a:ext cx="2819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Utilitarian optimum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73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0326A-C37F-AF45-8058-A6BE2A7D0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8059783" cy="1371600"/>
          </a:xfrm>
        </p:spPr>
        <p:txBody>
          <a:bodyPr>
            <a:normAutofit/>
          </a:bodyPr>
          <a:lstStyle/>
          <a:p>
            <a:r>
              <a:rPr lang="en-US" dirty="0"/>
              <a:t>Dominant Resource Fairness (DRF) Mechanisms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41632-52E0-6248-ACE1-843C834FD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Dominant resource</a:t>
            </a:r>
            <a:r>
              <a:rPr lang="en-US" dirty="0"/>
              <a:t>: resource the agent has the biggest share of out of all resources available: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16 CPUs, 10 GB available, user allocated 4 CPUs, 8 GB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Dominant resource is GB, because 4/16 CPU &lt; 8/10 GB</a:t>
            </a: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Dominant share</a:t>
            </a:r>
            <a:r>
              <a:rPr lang="en-US" dirty="0"/>
              <a:t>: fraction of dominant resource allocated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Above, dominant share is 8/10 = 80%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E7E0F-5212-124C-A17E-524B89260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416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“Price Of” Bounds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</p:nvPr>
        </p:nvGraphicFramePr>
        <p:xfrm>
          <a:off x="612775" y="2621280"/>
          <a:ext cx="8150224" cy="2941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7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75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80440">
                <a:tc>
                  <a:txBody>
                    <a:bodyPr/>
                    <a:lstStyle/>
                    <a:p>
                      <a:r>
                        <a:rPr lang="en-US" sz="2000" dirty="0"/>
                        <a:t>Price</a:t>
                      </a:r>
                      <a:r>
                        <a:rPr lang="en-US" sz="2000" baseline="0" dirty="0"/>
                        <a:t> of </a:t>
                      </a:r>
                      <a:r>
                        <a:rPr lang="is-IS" sz="2000" baseline="0" dirty="0"/>
                        <a:t>…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Proportionality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Envy freeness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Equitability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440">
                <a:tc>
                  <a:txBody>
                    <a:bodyPr/>
                    <a:lstStyle/>
                    <a:p>
                      <a:r>
                        <a:rPr lang="en-US" sz="2000" dirty="0"/>
                        <a:t>Utilitarian</a:t>
                      </a:r>
                      <a:endParaRPr lang="en-US" sz="20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440">
                <a:tc>
                  <a:txBody>
                    <a:bodyPr/>
                    <a:lstStyle/>
                    <a:p>
                      <a:r>
                        <a:rPr lang="en-US" sz="2000" dirty="0"/>
                        <a:t>Egalitarian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4114800" y="3581400"/>
          <a:ext cx="1405591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Equation" r:id="rId3" imgW="672840" imgH="431640" progId="Equation.3">
                  <p:embed/>
                </p:oleObj>
              </mc:Choice>
              <mc:Fallback>
                <p:oleObj name="Equation" r:id="rId3" imgW="672840" imgH="43164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3581400"/>
                        <a:ext cx="1405591" cy="901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7059613" y="3819525"/>
          <a:ext cx="108585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Equation" r:id="rId5" imgW="520560" imgH="203040" progId="Equation.3">
                  <p:embed/>
                </p:oleObj>
              </mc:Choice>
              <mc:Fallback>
                <p:oleObj name="Equation" r:id="rId5" imgW="520560" imgH="203040" progId="Equation.3">
                  <p:embed/>
                  <p:pic>
                    <p:nvPicPr>
                      <p:cNvPr id="20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9613" y="3819525"/>
                        <a:ext cx="1085850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/>
        </p:nvGraphicFramePr>
        <p:xfrm>
          <a:off x="5564188" y="4525963"/>
          <a:ext cx="319087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Equation" r:id="rId7" imgW="152280" imgH="393480" progId="Equation.3">
                  <p:embed/>
                </p:oleObj>
              </mc:Choice>
              <mc:Fallback>
                <p:oleObj name="Equation" r:id="rId7" imgW="152280" imgH="393480" progId="Equation.3">
                  <p:embed/>
                  <p:pic>
                    <p:nvPicPr>
                      <p:cNvPr id="20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4188" y="4525963"/>
                        <a:ext cx="319087" cy="820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08122" y="1327899"/>
            <a:ext cx="2594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[</a:t>
            </a:r>
            <a:r>
              <a:rPr lang="en-US" sz="1400" dirty="0" err="1"/>
              <a:t>Aumann</a:t>
            </a:r>
            <a:r>
              <a:rPr lang="en-US" sz="1400" dirty="0"/>
              <a:t> &amp; </a:t>
            </a:r>
            <a:r>
              <a:rPr lang="en-US" sz="1400" dirty="0" err="1"/>
              <a:t>Dombb</a:t>
            </a:r>
            <a:r>
              <a:rPr lang="en-US" sz="1400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318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91401" cy="1371600"/>
          </a:xfrm>
        </p:spPr>
        <p:txBody>
          <a:bodyPr>
            <a:noAutofit/>
          </a:bodyPr>
          <a:lstStyle/>
          <a:p>
            <a:r>
              <a:rPr lang="en-US" sz="4200" dirty="0"/>
              <a:t>Utilitarian Price </a:t>
            </a:r>
            <a:r>
              <a:rPr lang="en-US" sz="4200"/>
              <a:t>of E-F: Lower </a:t>
            </a:r>
            <a:r>
              <a:rPr lang="en-US" sz="4200" dirty="0"/>
              <a:t>Bound</a:t>
            </a:r>
          </a:p>
        </p:txBody>
      </p:sp>
      <p:grpSp>
        <p:nvGrpSpPr>
          <p:cNvPr id="3" name="Group 32"/>
          <p:cNvGrpSpPr/>
          <p:nvPr/>
        </p:nvGrpSpPr>
        <p:grpSpPr>
          <a:xfrm>
            <a:off x="1524000" y="2057400"/>
            <a:ext cx="5867400" cy="1752600"/>
            <a:chOff x="1524000" y="2514600"/>
            <a:chExt cx="5867400" cy="1752600"/>
          </a:xfrm>
        </p:grpSpPr>
        <p:graphicFrame>
          <p:nvGraphicFramePr>
            <p:cNvPr id="15" name="Object 14"/>
            <p:cNvGraphicFramePr>
              <a:graphicFrameLocks noChangeAspect="1"/>
            </p:cNvGraphicFramePr>
            <p:nvPr/>
          </p:nvGraphicFramePr>
          <p:xfrm>
            <a:off x="6629400" y="2819400"/>
            <a:ext cx="577850" cy="4240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7" name="Equation" r:id="rId4" imgW="241200" imgH="228600" progId="Equation.3">
                    <p:embed/>
                  </p:oleObj>
                </mc:Choice>
                <mc:Fallback>
                  <p:oleObj name="Equation" r:id="rId4" imgW="241200" imgH="228600" progId="Equation.3">
                    <p:embed/>
                    <p:pic>
                      <p:nvPicPr>
                        <p:cNvPr id="15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629400" y="2819400"/>
                          <a:ext cx="577850" cy="424034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Rectangle 4"/>
            <p:cNvSpPr/>
            <p:nvPr/>
          </p:nvSpPr>
          <p:spPr>
            <a:xfrm>
              <a:off x="1524000" y="2514600"/>
              <a:ext cx="9144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438400" y="2514600"/>
              <a:ext cx="9144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2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52800" y="2514600"/>
              <a:ext cx="9144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3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477000" y="2514600"/>
              <a:ext cx="914400" cy="175260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Player </a:t>
              </a:r>
              <a:r>
                <a:rPr lang="en-US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4800600" y="2971800"/>
              <a:ext cx="152400" cy="1524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257800" y="2971800"/>
              <a:ext cx="152400" cy="1524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5715000" y="2971800"/>
              <a:ext cx="152400" cy="152400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/>
            </a:p>
          </p:txBody>
        </p:sp>
      </p:grpSp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5638800" y="4572000"/>
          <a:ext cx="57785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8" name="Equation" r:id="rId6" imgW="241200" imgH="228600" progId="Equation.3">
                  <p:embed/>
                </p:oleObj>
              </mc:Choice>
              <mc:Fallback>
                <p:oleObj name="Equation" r:id="rId6" imgW="241200" imgH="228600" progId="Equation.3">
                  <p:embed/>
                  <p:pic>
                    <p:nvPicPr>
                      <p:cNvPr id="10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572000"/>
                        <a:ext cx="577850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2819400" y="464820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Best possible utilitarian: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95400" y="5257800"/>
            <a:ext cx="441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Best proportional/envy-free utilitarian: </a:t>
            </a:r>
          </a:p>
        </p:txBody>
      </p:sp>
      <p:graphicFrame>
        <p:nvGraphicFramePr>
          <p:cNvPr id="29" name="Object 4"/>
          <p:cNvGraphicFramePr>
            <a:graphicFrameLocks noChangeAspect="1"/>
          </p:cNvGraphicFramePr>
          <p:nvPr/>
        </p:nvGraphicFramePr>
        <p:xfrm>
          <a:off x="5715000" y="5105400"/>
          <a:ext cx="2135188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9" name="Equation" r:id="rId7" imgW="888840" imgH="393480" progId="Equation.3">
                  <p:embed/>
                </p:oleObj>
              </mc:Choice>
              <mc:Fallback>
                <p:oleObj name="Equation" r:id="rId7" imgW="888840" imgH="393480" progId="Equation.3">
                  <p:embed/>
                  <p:pic>
                    <p:nvPicPr>
                      <p:cNvPr id="29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5105400"/>
                        <a:ext cx="2135188" cy="730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Cube 34"/>
          <p:cNvSpPr/>
          <p:nvPr/>
        </p:nvSpPr>
        <p:spPr>
          <a:xfrm>
            <a:off x="1371600" y="3810000"/>
            <a:ext cx="6019800" cy="685800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29"/>
          <p:cNvGrpSpPr/>
          <p:nvPr/>
        </p:nvGrpSpPr>
        <p:grpSpPr>
          <a:xfrm>
            <a:off x="1371600" y="3429000"/>
            <a:ext cx="5867400" cy="533400"/>
            <a:chOff x="1524000" y="3733800"/>
            <a:chExt cx="5867400" cy="533400"/>
          </a:xfrm>
        </p:grpSpPr>
        <p:sp>
          <p:nvSpPr>
            <p:cNvPr id="22" name="Rectangle 21"/>
            <p:cNvSpPr/>
            <p:nvPr/>
          </p:nvSpPr>
          <p:spPr>
            <a:xfrm>
              <a:off x="1524000" y="3733800"/>
              <a:ext cx="5867400" cy="533400"/>
            </a:xfrm>
            <a:prstGeom prst="rect">
              <a:avLst/>
            </a:prstGeom>
            <a:solidFill>
              <a:srgbClr val="FFFFFF">
                <a:alpha val="78824"/>
              </a:srgbClr>
            </a:solidFill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2">
                      <a:lumMod val="10000"/>
                    </a:schemeClr>
                  </a:solidFill>
                </a:rPr>
                <a:t>                                 players </a:t>
              </a:r>
            </a:p>
          </p:txBody>
        </p:sp>
        <p:graphicFrame>
          <p:nvGraphicFramePr>
            <p:cNvPr id="1027" name="Object 3"/>
            <p:cNvGraphicFramePr>
              <a:graphicFrameLocks noChangeAspect="1"/>
            </p:cNvGraphicFramePr>
            <p:nvPr/>
          </p:nvGraphicFramePr>
          <p:xfrm>
            <a:off x="3779838" y="3733800"/>
            <a:ext cx="1095375" cy="4238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0" name="Equation" r:id="rId9" imgW="457200" imgH="228600" progId="Equation.3">
                    <p:embed/>
                  </p:oleObj>
                </mc:Choice>
                <mc:Fallback>
                  <p:oleObj name="Equation" r:id="rId9" imgW="457200" imgH="228600" progId="Equation.3">
                    <p:embed/>
                    <p:pic>
                      <p:nvPicPr>
                        <p:cNvPr id="1027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79838" y="3733800"/>
                          <a:ext cx="1095375" cy="4238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TextBox 20"/>
          <p:cNvSpPr txBox="1"/>
          <p:nvPr/>
        </p:nvSpPr>
        <p:spPr>
          <a:xfrm>
            <a:off x="1981200" y="5791200"/>
            <a:ext cx="51816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Utilitarian Price of envy-freeness: </a:t>
            </a:r>
            <a:br>
              <a:rPr lang="en-US" sz="2400" b="1" dirty="0"/>
            </a:br>
            <a:endParaRPr lang="en-US" sz="2400" b="1" dirty="0"/>
          </a:p>
        </p:txBody>
      </p:sp>
      <p:graphicFrame>
        <p:nvGraphicFramePr>
          <p:cNvPr id="31750" name="Object 6"/>
          <p:cNvGraphicFramePr>
            <a:graphicFrameLocks noChangeAspect="1"/>
          </p:cNvGraphicFramePr>
          <p:nvPr/>
        </p:nvGraphicFramePr>
        <p:xfrm>
          <a:off x="3765550" y="6129338"/>
          <a:ext cx="1276350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1" name="Equation" r:id="rId11" imgW="533160" imgH="228600" progId="Equation.3">
                  <p:embed/>
                </p:oleObj>
              </mc:Choice>
              <mc:Fallback>
                <p:oleObj name="Equation" r:id="rId11" imgW="533160" imgH="228600" progId="Equation.3">
                  <p:embed/>
                  <p:pic>
                    <p:nvPicPr>
                      <p:cNvPr id="3175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5550" y="6129338"/>
                        <a:ext cx="1276350" cy="423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751" name="Object 7"/>
          <p:cNvGraphicFramePr>
            <a:graphicFrameLocks noChangeAspect="1"/>
          </p:cNvGraphicFramePr>
          <p:nvPr/>
        </p:nvGraphicFramePr>
        <p:xfrm>
          <a:off x="7848600" y="5257800"/>
          <a:ext cx="57943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2" name="Equation" r:id="rId13" imgW="241200" imgH="164880" progId="Equation.3">
                  <p:embed/>
                </p:oleObj>
              </mc:Choice>
              <mc:Fallback>
                <p:oleObj name="Equation" r:id="rId13" imgW="241200" imgH="164880" progId="Equation.3">
                  <p:embed/>
                  <p:pic>
                    <p:nvPicPr>
                      <p:cNvPr id="31751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5257800"/>
                        <a:ext cx="579437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41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  <p:bldP spid="2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CEEI For Multiple Divisible 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Endow all players with a budget of $1</a:t>
            </a:r>
          </a:p>
          <a:p>
            <a:r>
              <a:rPr lang="en-US" dirty="0"/>
              <a:t>Competitive equilibrium is: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(Virtual) prices such that </a:t>
            </a:r>
            <a:r>
              <a:rPr lang="is-IS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… when each player buys their most valuable bundle at those prices ...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... </a:t>
            </a:r>
            <a:r>
              <a:rPr lang="en-US" b="0" dirty="0"/>
              <a:t>t</a:t>
            </a:r>
            <a:r>
              <a:rPr lang="is-IS" b="0" dirty="0"/>
              <a:t>he market clears.</a:t>
            </a:r>
          </a:p>
          <a:p>
            <a:r>
              <a:rPr lang="is-IS" dirty="0"/>
              <a:t>Tough to compute</a:t>
            </a:r>
          </a:p>
          <a:p>
            <a:r>
              <a:rPr lang="is-IS" dirty="0"/>
              <a:t>Envy free allocation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(I can afford any other player’s bundle, but chose my own)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962139" y="1330682"/>
            <a:ext cx="1893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[Varian 1974]</a:t>
            </a:r>
          </a:p>
        </p:txBody>
      </p:sp>
    </p:spTree>
    <p:extLst>
      <p:ext uri="{BB962C8B-B14F-4D97-AF65-F5344CB8AC3E}">
        <p14:creationId xmlns:p14="http://schemas.microsoft.com/office/powerpoint/2010/main" val="421589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CEEI for Indivisible items?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agents</a:t>
            </a:r>
          </a:p>
          <a:p>
            <a:r>
              <a:rPr lang="en-US" dirty="0"/>
              <a:t>Capacity: 2</a:t>
            </a:r>
          </a:p>
          <a:p>
            <a:r>
              <a:rPr lang="en-US" dirty="0"/>
              <a:t>Both agents will </a:t>
            </a:r>
            <a:br>
              <a:rPr lang="en-US" dirty="0"/>
            </a:br>
            <a:r>
              <a:rPr lang="en-US" dirty="0"/>
              <a:t>share the same</a:t>
            </a:r>
            <a:br>
              <a:rPr lang="en-US" dirty="0"/>
            </a:br>
            <a:r>
              <a:rPr lang="en-US" dirty="0"/>
              <a:t>preference profile:</a:t>
            </a:r>
          </a:p>
          <a:p>
            <a:endParaRPr lang="en-US" dirty="0"/>
          </a:p>
          <a:p>
            <a:r>
              <a:rPr lang="en-US" dirty="0"/>
              <a:t>Market clearing prices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Don’t exist!  </a:t>
            </a:r>
            <a:r>
              <a:rPr lang="en-US" b="0" dirty="0"/>
              <a:t>For any price, for any item, either both agents demand that item or both do not.</a:t>
            </a:r>
          </a:p>
          <a:p>
            <a:r>
              <a:rPr lang="en-US" dirty="0"/>
              <a:t>Got around this via “A-CEEI,” slightly different budgets for agents, </a:t>
            </a:r>
            <a:r>
              <a:rPr lang="en-US" dirty="0">
                <a:solidFill>
                  <a:schemeClr val="tx2"/>
                </a:solidFill>
              </a:rPr>
              <a:t>envy free up to 1 good</a:t>
            </a:r>
            <a:r>
              <a:rPr lang="en-US" dirty="0"/>
              <a:t>, ~SP in the large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63</a:t>
            </a:fld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3380014" y="1327170"/>
            <a:ext cx="5322661" cy="1240770"/>
            <a:chOff x="3380014" y="1018074"/>
            <a:chExt cx="5322661" cy="12407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0014" y="1055864"/>
              <a:ext cx="2134228" cy="120298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77797" y="1291435"/>
              <a:ext cx="1298365" cy="7318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74913" y="1055864"/>
              <a:ext cx="697636" cy="96740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2025" y="1018074"/>
              <a:ext cx="1390650" cy="1042988"/>
            </a:xfrm>
            <a:prstGeom prst="rect">
              <a:avLst/>
            </a:prstGeom>
          </p:spPr>
        </p:pic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7841" y="2774462"/>
            <a:ext cx="1067114" cy="60149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2846457" y="2774462"/>
            <a:ext cx="1990519" cy="601490"/>
            <a:chOff x="2846457" y="2697188"/>
            <a:chExt cx="1990519" cy="601490"/>
          </a:xfrm>
        </p:grpSpPr>
        <p:grpSp>
          <p:nvGrpSpPr>
            <p:cNvPr id="36" name="Group 35"/>
            <p:cNvGrpSpPr/>
            <p:nvPr/>
          </p:nvGrpSpPr>
          <p:grpSpPr>
            <a:xfrm>
              <a:off x="2846457" y="2697188"/>
              <a:ext cx="1498809" cy="601490"/>
              <a:chOff x="2846457" y="2697188"/>
              <a:chExt cx="1498809" cy="60149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46457" y="2697188"/>
                <a:ext cx="1067114" cy="60149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96083" y="2815246"/>
                <a:ext cx="649183" cy="365919"/>
              </a:xfrm>
              <a:prstGeom prst="rect">
                <a:avLst/>
              </a:prstGeom>
            </p:spPr>
          </p:pic>
        </p:grpSp>
        <p:sp>
          <p:nvSpPr>
            <p:cNvPr id="25" name="TextBox 24"/>
            <p:cNvSpPr txBox="1"/>
            <p:nvPr/>
          </p:nvSpPr>
          <p:spPr>
            <a:xfrm>
              <a:off x="4129448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493392" y="2774462"/>
            <a:ext cx="1797674" cy="601490"/>
            <a:chOff x="4493392" y="2697188"/>
            <a:chExt cx="1797674" cy="60149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17352" y="2757911"/>
              <a:ext cx="346179" cy="48004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3392" y="2697188"/>
              <a:ext cx="1067114" cy="60149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5583538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6009017" y="2774462"/>
            <a:ext cx="1904984" cy="601490"/>
            <a:chOff x="6009017" y="2697188"/>
            <a:chExt cx="1904984" cy="60149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9828" y="2763705"/>
              <a:ext cx="682949" cy="51221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09017" y="2697188"/>
              <a:ext cx="1067114" cy="60149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7206473" y="2793041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879228" y="3443513"/>
            <a:ext cx="5870027" cy="512212"/>
            <a:chOff x="2879228" y="3366239"/>
            <a:chExt cx="5870027" cy="512212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79228" y="3495559"/>
              <a:ext cx="649183" cy="36591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72142" y="3391848"/>
              <a:ext cx="346179" cy="48004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27490" y="3366239"/>
              <a:ext cx="682949" cy="512212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737" y="3495559"/>
              <a:ext cx="649183" cy="365919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88119" y="3495558"/>
              <a:ext cx="649183" cy="36591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3524" y="3366239"/>
              <a:ext cx="682949" cy="512212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93339" y="3391848"/>
              <a:ext cx="346179" cy="48004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7063" y="3391848"/>
              <a:ext cx="346179" cy="480045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6306" y="3366239"/>
              <a:ext cx="682949" cy="512212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3617997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62537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63641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700904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588581" y="3451216"/>
              <a:ext cx="7075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/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05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Maximin</a:t>
            </a:r>
            <a:r>
              <a:rPr lang="en-US" dirty="0"/>
              <a:t> Share (MMS) Guarantee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74066" y="2414879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66" y="2414879"/>
                <a:ext cx="9906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597254" y="2414878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54" y="2414878"/>
                <a:ext cx="9906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84260" y="2410414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260" y="2410414"/>
                <a:ext cx="990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120776" y="2410413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776" y="2410413"/>
                <a:ext cx="9906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386237" y="2417000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237" y="2417000"/>
                <a:ext cx="9906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427234" y="2418631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234" y="2418631"/>
                <a:ext cx="9906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596264" y="2414878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264" y="2414878"/>
                <a:ext cx="9906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6" descr="Image result for mona lisa frame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109" y="2932971"/>
            <a:ext cx="783118" cy="102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Image result for girl with a pearl earring frame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5914" y="2932970"/>
            <a:ext cx="902868" cy="102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Image result for the scream framed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38554" y="2930328"/>
            <a:ext cx="870747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Image result for jackson pollock framed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39193" y="2930328"/>
            <a:ext cx="1353766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Image result for van gogh framed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08455" y="2930328"/>
            <a:ext cx="1166219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Image result for van gogh self portrait framed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8912" y="2930327"/>
            <a:ext cx="907245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picasso framed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31663" y="2930327"/>
            <a:ext cx="899748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 descr="Image result for mona lisa framed"/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109" y="2935771"/>
            <a:ext cx="783118" cy="102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2" descr="Image result for girl with a pearl earring framed"/>
          <p:cNvPicPr>
            <a:picLocks noChangeAspect="1" noChangeArrowheads="1"/>
          </p:cNvPicPr>
          <p:nvPr/>
        </p:nvPicPr>
        <p:blipFill>
          <a:blip r:embed="rId1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6377" y="2935770"/>
            <a:ext cx="902868" cy="102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Image result for the scream framed"/>
          <p:cNvPicPr>
            <a:picLocks noChangeAspect="1" noChangeArrowheads="1"/>
          </p:cNvPicPr>
          <p:nvPr/>
        </p:nvPicPr>
        <p:blipFill rotWithShape="1">
          <a:blip r:embed="rId1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40309" y="2927457"/>
            <a:ext cx="870747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Connector 47"/>
          <p:cNvCxnSpPr/>
          <p:nvPr/>
        </p:nvCxnSpPr>
        <p:spPr>
          <a:xfrm>
            <a:off x="477162" y="2935771"/>
            <a:ext cx="3397698" cy="18669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263227" y="2935770"/>
            <a:ext cx="4007465" cy="18605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90338" y="3966587"/>
            <a:ext cx="3384522" cy="2668982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263227" y="3958418"/>
            <a:ext cx="4007465" cy="26771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654291" y="3967781"/>
            <a:ext cx="2116955" cy="2667788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556696" y="3974665"/>
            <a:ext cx="2816057" cy="2667372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654291" y="2926478"/>
            <a:ext cx="2118516" cy="1888587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548782" y="2932970"/>
            <a:ext cx="2823971" cy="18859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945675" y="2932971"/>
            <a:ext cx="856017" cy="1875067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3809301" y="3958419"/>
            <a:ext cx="1518748" cy="2677150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809301" y="2932970"/>
            <a:ext cx="1518748" cy="18912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948159" y="3958418"/>
            <a:ext cx="838063" cy="26771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4" descr="Image result for jackson pollock framed"/>
          <p:cNvPicPr>
            <a:picLocks noChangeAspect="1" noChangeArrowheads="1"/>
          </p:cNvPicPr>
          <p:nvPr/>
        </p:nvPicPr>
        <p:blipFill rotWithShape="1">
          <a:blip r:embed="rId1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44614" y="2931379"/>
            <a:ext cx="1353766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Image result for mona lisa frame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6716" y="4789811"/>
            <a:ext cx="1410567" cy="185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" descr="Image result for girl with a pearl earring frame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58868" y="4801898"/>
            <a:ext cx="1626261" cy="185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Image result for the scream framed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87783" y="4798778"/>
            <a:ext cx="1566872" cy="185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1" name="Straight Connector 110"/>
          <p:cNvCxnSpPr/>
          <p:nvPr/>
        </p:nvCxnSpPr>
        <p:spPr>
          <a:xfrm flipH="1">
            <a:off x="3362921" y="2930152"/>
            <a:ext cx="588316" cy="18849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5291482" y="2932970"/>
            <a:ext cx="496033" cy="1885945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3355161" y="3955914"/>
            <a:ext cx="600946" cy="2693007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5289727" y="3955914"/>
            <a:ext cx="486733" cy="26994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  <a:effectLst>
            <a:glow rad="38100">
              <a:schemeClr val="bg1">
                <a:alpha val="6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" descr="Image result for jackson pollock framed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348513" y="4802359"/>
            <a:ext cx="2440323" cy="185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8" descr="Image result for van gogh framed"/>
          <p:cNvPicPr>
            <a:picLocks noChangeAspect="1" noChangeArrowheads="1"/>
          </p:cNvPicPr>
          <p:nvPr/>
        </p:nvPicPr>
        <p:blipFill rotWithShape="1">
          <a:blip r:embed="rId1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13878" y="2927457"/>
            <a:ext cx="1166219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10" descr="Image result for van gogh self portrait framed"/>
          <p:cNvPicPr>
            <a:picLocks noChangeAspect="1" noChangeArrowheads="1"/>
          </p:cNvPicPr>
          <p:nvPr/>
        </p:nvPicPr>
        <p:blipFill>
          <a:blip r:embed="rId1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4335" y="2927456"/>
            <a:ext cx="907245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Image result for picasso framed"/>
          <p:cNvPicPr>
            <a:picLocks noChangeAspect="1" noChangeArrowheads="1"/>
          </p:cNvPicPr>
          <p:nvPr/>
        </p:nvPicPr>
        <p:blipFill rotWithShape="1">
          <a:blip r:embed="rId1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37086" y="2927456"/>
            <a:ext cx="899748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ctangle 125"/>
          <p:cNvSpPr/>
          <p:nvPr/>
        </p:nvSpPr>
        <p:spPr bwMode="auto">
          <a:xfrm>
            <a:off x="350514" y="1579414"/>
            <a:ext cx="1037705" cy="251186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$50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27" name="Rectangle 126"/>
          <p:cNvSpPr/>
          <p:nvPr/>
        </p:nvSpPr>
        <p:spPr bwMode="auto">
          <a:xfrm>
            <a:off x="1523701" y="1579414"/>
            <a:ext cx="1153001" cy="2511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$30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28" name="Rectangle 127"/>
          <p:cNvSpPr/>
          <p:nvPr/>
        </p:nvSpPr>
        <p:spPr bwMode="auto">
          <a:xfrm>
            <a:off x="2816873" y="1579414"/>
            <a:ext cx="5987684" cy="2511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$20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2809000" y="1579414"/>
            <a:ext cx="5995557" cy="2511861"/>
          </a:xfrm>
          <a:prstGeom prst="rect">
            <a:avLst/>
          </a:prstGeom>
          <a:solidFill>
            <a:schemeClr val="accent5">
              <a:alpha val="2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0" name="Rectangle 129"/>
          <p:cNvSpPr/>
          <p:nvPr/>
        </p:nvSpPr>
        <p:spPr>
          <a:xfrm>
            <a:off x="1521502" y="1579413"/>
            <a:ext cx="1163074" cy="2511862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1" name="Rectangle 130"/>
          <p:cNvSpPr/>
          <p:nvPr/>
        </p:nvSpPr>
        <p:spPr>
          <a:xfrm>
            <a:off x="363780" y="1579412"/>
            <a:ext cx="1027623" cy="2511863"/>
          </a:xfrm>
          <a:prstGeom prst="rect">
            <a:avLst/>
          </a:prstGeom>
          <a:solidFill>
            <a:srgbClr val="007FDE">
              <a:alpha val="20000"/>
            </a:srgb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4696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75958"/>
    </mc:Choice>
    <mc:Fallback>
      <p:transition advTm="175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Maximin</a:t>
            </a:r>
            <a:r>
              <a:rPr lang="en-US" dirty="0"/>
              <a:t> Share (MMS) Guarantee</a:t>
            </a:r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374066" y="2414879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66" y="2414879"/>
                <a:ext cx="9906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1597254" y="2414878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54" y="2414878"/>
                <a:ext cx="9906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2884260" y="2410414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260" y="2410414"/>
                <a:ext cx="9906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4120776" y="2410413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776" y="2410413"/>
                <a:ext cx="9906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386237" y="2417000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237" y="2417000"/>
                <a:ext cx="9906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6427234" y="2418631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234" y="2418631"/>
                <a:ext cx="9906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7596264" y="2414878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264" y="2414878"/>
                <a:ext cx="9906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Picture 6" descr="Image result for mona lisa framed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109" y="2932971"/>
            <a:ext cx="783118" cy="102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2" descr="Image result for girl with a pearl earring framed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5914" y="2932970"/>
            <a:ext cx="902868" cy="102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Image result for the scream framed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38554" y="2930328"/>
            <a:ext cx="870747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4" descr="Image result for jackson pollock framed"/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39193" y="2930328"/>
            <a:ext cx="1353766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8" descr="Image result for van gogh framed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08455" y="2930328"/>
            <a:ext cx="1166219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0" descr="Image result for van gogh self portrait framed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68912" y="2930327"/>
            <a:ext cx="907245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Image result for picasso framed"/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31663" y="2930327"/>
            <a:ext cx="899748" cy="103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 bwMode="auto">
          <a:xfrm>
            <a:off x="350514" y="1579414"/>
            <a:ext cx="1037705" cy="2511861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$50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03" name="Rectangle 102"/>
          <p:cNvSpPr/>
          <p:nvPr/>
        </p:nvSpPr>
        <p:spPr bwMode="auto">
          <a:xfrm>
            <a:off x="1523701" y="1579414"/>
            <a:ext cx="1153001" cy="2511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$30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04" name="Rectangle 103"/>
          <p:cNvSpPr/>
          <p:nvPr/>
        </p:nvSpPr>
        <p:spPr bwMode="auto">
          <a:xfrm>
            <a:off x="2816873" y="1579414"/>
            <a:ext cx="5987684" cy="251186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$20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374066" y="4132957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066" y="4132957"/>
                <a:ext cx="990600" cy="36933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1597254" y="4132956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254" y="4132956"/>
                <a:ext cx="990600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/>
              <p:cNvSpPr txBox="1"/>
              <p:nvPr/>
            </p:nvSpPr>
            <p:spPr>
              <a:xfrm>
                <a:off x="2884260" y="4128492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260" y="4128492"/>
                <a:ext cx="990600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4120776" y="4128491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40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776" y="4128491"/>
                <a:ext cx="990600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/>
              <p:cNvSpPr txBox="1"/>
              <p:nvPr/>
            </p:nvSpPr>
            <p:spPr>
              <a:xfrm>
                <a:off x="5386237" y="4135078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6237" y="4135078"/>
                <a:ext cx="990600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/>
              <p:cNvSpPr txBox="1"/>
              <p:nvPr/>
            </p:nvSpPr>
            <p:spPr>
              <a:xfrm>
                <a:off x="6427234" y="4136709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7234" y="4136709"/>
                <a:ext cx="990600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Box 114"/>
              <p:cNvSpPr txBox="1"/>
              <p:nvPr/>
            </p:nvSpPr>
            <p:spPr>
              <a:xfrm>
                <a:off x="7596264" y="4132956"/>
                <a:ext cx="990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$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5" name="TextBox 1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264" y="4132956"/>
                <a:ext cx="990600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2" name="Rectangle 131"/>
          <p:cNvSpPr/>
          <p:nvPr/>
        </p:nvSpPr>
        <p:spPr bwMode="auto">
          <a:xfrm>
            <a:off x="7182737" y="2795876"/>
            <a:ext cx="1621820" cy="2416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$40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33" name="Rectangle 132"/>
          <p:cNvSpPr/>
          <p:nvPr/>
        </p:nvSpPr>
        <p:spPr bwMode="auto">
          <a:xfrm>
            <a:off x="4854633" y="2795876"/>
            <a:ext cx="2212166" cy="2416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$30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34" name="Rectangle 133"/>
          <p:cNvSpPr/>
          <p:nvPr/>
        </p:nvSpPr>
        <p:spPr bwMode="auto">
          <a:xfrm>
            <a:off x="350514" y="2795876"/>
            <a:ext cx="4388181" cy="2416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Total: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cs typeface="CMU Serif" pitchFamily="50" charset="0"/>
              </a:rPr>
              <a:t>$30</a:t>
            </a:r>
            <a:endParaRPr kumimoji="0" lang="en-US" b="0" i="0" u="none" strike="noStrike" cap="none" normalizeH="0" baseline="0" dirty="0">
              <a:ln>
                <a:noFill/>
              </a:ln>
              <a:effectLst/>
              <a:latin typeface="Cambria Math" panose="02040503050406030204" pitchFamily="18" charset="0"/>
              <a:ea typeface="Cambria Math" panose="02040503050406030204" pitchFamily="18" charset="0"/>
              <a:cs typeface="CMU Serif" pitchFamily="50" charset="0"/>
            </a:endParaRPr>
          </a:p>
        </p:txBody>
      </p:sp>
      <p:sp>
        <p:nvSpPr>
          <p:cNvPr id="138" name="Rectangle 137"/>
          <p:cNvSpPr/>
          <p:nvPr/>
        </p:nvSpPr>
        <p:spPr>
          <a:xfrm>
            <a:off x="2809000" y="1579414"/>
            <a:ext cx="5995557" cy="2511861"/>
          </a:xfrm>
          <a:prstGeom prst="rect">
            <a:avLst/>
          </a:prstGeom>
          <a:solidFill>
            <a:schemeClr val="accent5">
              <a:alpha val="2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1523701" y="1579413"/>
            <a:ext cx="1160875" cy="2511862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363780" y="1579412"/>
            <a:ext cx="1022420" cy="2511863"/>
          </a:xfrm>
          <a:prstGeom prst="rect">
            <a:avLst/>
          </a:prstGeom>
          <a:solidFill>
            <a:srgbClr val="007FDE">
              <a:alpha val="20000"/>
            </a:srgb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56274" y="5422605"/>
            <a:ext cx="5201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Player 1 partitions items into bundles, all other players </a:t>
            </a:r>
            <a:r>
              <a:rPr lang="en-US" dirty="0" err="1">
                <a:solidFill>
                  <a:schemeClr val="tx2"/>
                </a:solidFill>
              </a:rPr>
              <a:t>adversarially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/>
              <a:t>choose bundles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What should Player 1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6876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45364"/>
    </mc:Choice>
    <mc:Fallback>
      <p:transition advTm="45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0.37083 -0.0004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42" y="-23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81481E-6 L 0.36702 0.00138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51" y="69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4.81481E-6 L -0.0493 -0.00046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5" y="-23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59259E-6 L -0.05417 0.00023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-0.05226 -0.00046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2" y="-2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05417 -0.00069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-46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6 L -0.0276 0.00046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9" y="23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85185E-6 L -0.02969 -0.00023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" y="-23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-0.05347 -0.00046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74" y="-23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81481E-6 L -0.05417 0.00023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81481E-6 L -0.44132 -0.00046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66" y="-23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-0.43664 -0.00162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4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2" grpId="0"/>
      <p:bldP spid="54" grpId="0"/>
      <p:bldP spid="56" grpId="0"/>
      <p:bldP spid="61" grpId="0"/>
      <p:bldP spid="62" grpId="0"/>
      <p:bldP spid="102" grpId="0" animBg="1"/>
      <p:bldP spid="103" grpId="0" animBg="1"/>
      <p:bldP spid="104" grpId="0" animBg="1"/>
      <p:bldP spid="106" grpId="0"/>
      <p:bldP spid="107" grpId="0"/>
      <p:bldP spid="108" grpId="0"/>
      <p:bldP spid="109" grpId="0"/>
      <p:bldP spid="110" grpId="0"/>
      <p:bldP spid="115" grpId="0"/>
      <p:bldP spid="132" grpId="0" animBg="1"/>
      <p:bldP spid="133" grpId="0" animBg="1"/>
      <p:bldP spid="134" grpId="0" animBg="1"/>
      <p:bldP spid="138" grpId="0" animBg="1"/>
      <p:bldP spid="139" grpId="0" animBg="1"/>
      <p:bldP spid="14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089536" y="5554134"/>
            <a:ext cx="781235" cy="39061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573619"/>
                <a:ext cx="8229600" cy="4119416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chemeClr val="tx2"/>
                    </a:solidFill>
                  </a:rPr>
                  <a:t>Maximin share (MMS) guarantee</a:t>
                </a:r>
                <a:r>
                  <a:rPr lang="en-US" dirty="0">
                    <a:solidFill>
                      <a:schemeClr val="accent4"/>
                    </a:solidFill>
                  </a:rPr>
                  <a:t> </a:t>
                </a:r>
                <a:r>
                  <a:rPr lang="en-US" sz="1400" dirty="0"/>
                  <a:t>[</a:t>
                </a:r>
                <a:r>
                  <a:rPr lang="en-US" sz="1400" dirty="0" err="1"/>
                  <a:t>Budish</a:t>
                </a:r>
                <a:r>
                  <a:rPr lang="en-US" sz="1400" dirty="0"/>
                  <a:t> 2011]</a:t>
                </a:r>
                <a:r>
                  <a:rPr lang="en-US" dirty="0"/>
                  <a:t> of player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𝑖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latin typeface="Cambria Math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𝑛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 smtClean="0">
                                      <a:latin typeface="Cambria Math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573619"/>
                <a:ext cx="8229600" cy="4119416"/>
              </a:xfrm>
              <a:blipFill rotWithShape="0">
                <a:blip r:embed="rId3"/>
                <a:stretch>
                  <a:fillRect l="-741" t="-7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Maximin Share Guarantee</a:t>
            </a:r>
            <a:endParaRPr lang="en-US" dirty="0">
              <a:solidFill>
                <a:schemeClr val="accent2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90543" y="2723374"/>
            <a:ext cx="8574992" cy="1384995"/>
            <a:chOff x="90543" y="3021084"/>
            <a:chExt cx="8574992" cy="1384995"/>
          </a:xfrm>
        </p:grpSpPr>
        <p:grpSp>
          <p:nvGrpSpPr>
            <p:cNvPr id="5" name="Group 4"/>
            <p:cNvGrpSpPr/>
            <p:nvPr/>
          </p:nvGrpSpPr>
          <p:grpSpPr>
            <a:xfrm>
              <a:off x="90543" y="3021084"/>
              <a:ext cx="8574992" cy="1384995"/>
              <a:chOff x="146327" y="4745648"/>
              <a:chExt cx="8574992" cy="13849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Rounded Rectangle 5"/>
                  <p:cNvSpPr/>
                  <p:nvPr/>
                </p:nvSpPr>
                <p:spPr>
                  <a:xfrm>
                    <a:off x="491719" y="4872346"/>
                    <a:ext cx="8229600" cy="1131601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14:m>
                      <m:oMath xmlns:m="http://schemas.openxmlformats.org/officeDocument/2006/math">
                        <m:r>
                          <a:rPr lang="en-US" sz="2000" i="1">
                            <a:latin typeface="Cambria Math"/>
                          </a:rPr>
                          <m:t>∀</m:t>
                        </m:r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  <m:r>
                          <a:rPr lang="en-US" sz="2000" i="1">
                            <a:latin typeface="Cambria Math"/>
                          </a:rPr>
                          <m:t>≥3</m:t>
                        </m:r>
                      </m:oMath>
                    </a14:m>
                    <a:r>
                      <a:rPr lang="en-US" sz="2000" dirty="0"/>
                      <a:t> there exist additive valuation functions that do not admit an </a:t>
                    </a:r>
                    <a:r>
                      <a:rPr lang="en-US" sz="2000" dirty="0">
                        <a:solidFill>
                          <a:schemeClr val="bg1"/>
                        </a:solidFill>
                      </a:rPr>
                      <a:t>MMS allocation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" name="Rounded Rectangle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719" y="4872346"/>
                    <a:ext cx="8229600" cy="1131601"/>
                  </a:xfrm>
                  <a:prstGeom prst="round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TextBox 7"/>
              <p:cNvSpPr txBox="1"/>
              <p:nvPr/>
            </p:nvSpPr>
            <p:spPr>
              <a:xfrm>
                <a:off x="146327" y="4745648"/>
                <a:ext cx="33398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THEOREM</a:t>
                </a:r>
              </a:p>
            </p:txBody>
          </p:sp>
        </p:grpSp>
        <p:sp>
          <p:nvSpPr>
            <p:cNvPr id="2" name="TextBox 1"/>
            <p:cNvSpPr txBox="1"/>
            <p:nvPr/>
          </p:nvSpPr>
          <p:spPr>
            <a:xfrm>
              <a:off x="5125669" y="3946681"/>
              <a:ext cx="34874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</a:rPr>
                <a:t>[</a:t>
              </a:r>
              <a:r>
                <a:rPr lang="en-US" sz="1400" dirty="0" err="1">
                  <a:solidFill>
                    <a:schemeClr val="bg1"/>
                  </a:solidFill>
                </a:rPr>
                <a:t>Procaccia</a:t>
              </a:r>
              <a:r>
                <a:rPr lang="en-US" sz="1400" dirty="0">
                  <a:solidFill>
                    <a:schemeClr val="bg1"/>
                  </a:solidFill>
                </a:rPr>
                <a:t> &amp; Wang EC-2014]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0543" y="4355195"/>
            <a:ext cx="8574992" cy="1384995"/>
            <a:chOff x="90543" y="4355195"/>
            <a:chExt cx="8574992" cy="1384995"/>
          </a:xfrm>
        </p:grpSpPr>
        <p:grpSp>
          <p:nvGrpSpPr>
            <p:cNvPr id="9" name="Group 8"/>
            <p:cNvGrpSpPr/>
            <p:nvPr/>
          </p:nvGrpSpPr>
          <p:grpSpPr>
            <a:xfrm>
              <a:off x="90543" y="4355195"/>
              <a:ext cx="8574992" cy="1384995"/>
              <a:chOff x="146327" y="4745648"/>
              <a:chExt cx="8574992" cy="138499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Rounded Rectangle 9"/>
                  <p:cNvSpPr/>
                  <p:nvPr/>
                </p:nvSpPr>
                <p:spPr>
                  <a:xfrm>
                    <a:off x="491719" y="4872346"/>
                    <a:ext cx="8229600" cy="1131601"/>
                  </a:xfrm>
                  <a:prstGeom prst="roundRect">
                    <a:avLst/>
                  </a:prstGeom>
                </p:spPr>
                <p:style>
                  <a:lnRef idx="1">
                    <a:schemeClr val="accent3"/>
                  </a:lnRef>
                  <a:fillRef idx="3">
                    <a:schemeClr val="accent3"/>
                  </a:fillRef>
                  <a:effectRef idx="2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sz="2000" dirty="0"/>
                      <a:t>It is always possible to give each player at least </a:t>
                    </a:r>
                    <a14:m>
                      <m:oMath xmlns:m="http://schemas.openxmlformats.org/officeDocument/2006/math">
                        <m:r>
                          <a:rPr lang="en-US" sz="2000" i="1">
                            <a:latin typeface="Cambria Math"/>
                          </a:rPr>
                          <m:t>2/3</m:t>
                        </m:r>
                      </m:oMath>
                    </a14:m>
                    <a:r>
                      <a:rPr lang="en-US" sz="2000" b="1" dirty="0"/>
                      <a:t> </a:t>
                    </a:r>
                    <a:r>
                      <a:rPr lang="en-US" sz="2000" dirty="0"/>
                      <a:t>of his MMS guarantee</a:t>
                    </a:r>
                    <a:endParaRPr lang="en-US" sz="2000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Rounded Rectangle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1719" y="4872346"/>
                    <a:ext cx="8229600" cy="1131601"/>
                  </a:xfrm>
                  <a:prstGeom prst="round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TextBox 10"/>
              <p:cNvSpPr txBox="1"/>
              <p:nvPr/>
            </p:nvSpPr>
            <p:spPr>
              <a:xfrm>
                <a:off x="146327" y="4745648"/>
                <a:ext cx="33398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THEOREM</a:t>
                </a: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125668" y="5271140"/>
              <a:ext cx="34874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</a:rPr>
                <a:t>[</a:t>
              </a:r>
              <a:r>
                <a:rPr lang="en-US" sz="1400" dirty="0" err="1">
                  <a:solidFill>
                    <a:schemeClr val="bg1"/>
                  </a:solidFill>
                </a:rPr>
                <a:t>Procaccia</a:t>
              </a:r>
              <a:r>
                <a:rPr lang="en-US" sz="1400" dirty="0">
                  <a:solidFill>
                    <a:schemeClr val="bg1"/>
                  </a:solidFill>
                </a:rPr>
                <a:t> &amp; Wang EC-2014]</a:t>
              </a:r>
            </a:p>
          </p:txBody>
        </p:sp>
      </p:grp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0606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152386"/>
    </mc:Choice>
    <mc:Fallback>
      <p:transition advTm="152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Envy-Freeness up to One Good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/>
                <a:r>
                  <a:rPr lang="en-US" dirty="0"/>
                  <a:t>Recall: an allocation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tx2"/>
                    </a:solidFill>
                  </a:rPr>
                  <a:t>envy free up to one good (EF1) </a:t>
                </a:r>
                <a:r>
                  <a:rPr lang="en-US" dirty="0"/>
                  <a:t>if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 </a:t>
                </a:r>
                <a:r>
                  <a:rPr lang="en-US" dirty="0">
                    <a:solidFill>
                      <a:schemeClr val="tx2"/>
                    </a:solidFill>
                  </a:rPr>
                  <a:t>round-robin</a:t>
                </a:r>
                <a:r>
                  <a:rPr lang="en-US" dirty="0"/>
                  <a:t> allocation is EF1: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6" descr="Image result for mona lisa fram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7535" y="4119148"/>
            <a:ext cx="400028" cy="5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2" descr="Image result for girl with a pearl earring frame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59416" y="4119148"/>
            <a:ext cx="461198" cy="52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Image result for the scream framed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347235" y="4115667"/>
            <a:ext cx="449530" cy="53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Image result for jackson pollock framed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62810" y="4119148"/>
            <a:ext cx="699295" cy="532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Image result for van gogh framed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06117" y="4111180"/>
            <a:ext cx="598700" cy="52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Image result for van gogh self portrait frame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7591" y="4120790"/>
            <a:ext cx="465751" cy="52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Image result for picasso framed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23899" y="4111181"/>
            <a:ext cx="461903" cy="52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1072344" y="5710012"/>
            <a:ext cx="790411" cy="786384"/>
          </a:xfrm>
          <a:prstGeom prst="rect">
            <a:avLst/>
          </a:prstGeom>
          <a:solidFill>
            <a:schemeClr val="accent5">
              <a:alpha val="2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094810" y="5710012"/>
            <a:ext cx="790411" cy="786384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117276" y="5710012"/>
            <a:ext cx="790365" cy="786384"/>
          </a:xfrm>
          <a:prstGeom prst="rect">
            <a:avLst/>
          </a:prstGeom>
          <a:solidFill>
            <a:srgbClr val="007FDE">
              <a:alpha val="20000"/>
            </a:srgb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140353" y="5710012"/>
            <a:ext cx="790411" cy="786384"/>
          </a:xfrm>
          <a:prstGeom prst="rect">
            <a:avLst/>
          </a:prstGeom>
          <a:solidFill>
            <a:schemeClr val="accent5">
              <a:alpha val="2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162819" y="5710012"/>
            <a:ext cx="790411" cy="786384"/>
          </a:xfrm>
          <a:prstGeom prst="rect">
            <a:avLst/>
          </a:prstGeom>
          <a:solidFill>
            <a:srgbClr val="FF0000">
              <a:alpha val="20000"/>
            </a:srgb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185285" y="5710012"/>
            <a:ext cx="790365" cy="786384"/>
          </a:xfrm>
          <a:prstGeom prst="rect">
            <a:avLst/>
          </a:prstGeom>
          <a:solidFill>
            <a:srgbClr val="007FDE">
              <a:alpha val="20000"/>
            </a:srgb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207705" y="5710012"/>
            <a:ext cx="790411" cy="786384"/>
          </a:xfrm>
          <a:prstGeom prst="rect">
            <a:avLst/>
          </a:prstGeom>
          <a:solidFill>
            <a:schemeClr val="accent5">
              <a:alpha val="2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709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3106"/>
    </mc:Choice>
    <mc:Fallback xmlns="">
      <p:transition advTm="213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111E-6 L -0.11059 0.25069 " pathEditMode="relative" rAng="0" ptsTypes="AA">
                                      <p:cBhvr>
                                        <p:cTn id="6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38" y="1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"/>
                            </p:stCondLst>
                            <p:childTnLst>
                              <p:par>
                                <p:cTn id="6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-0.22951 0.25208 " pathEditMode="relative" rAng="0" ptsTypes="AA">
                                      <p:cBhvr>
                                        <p:cTn id="6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76" y="1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85185E-6 L -0.33507 0.25162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3" y="1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250"/>
                            </p:stCondLst>
                            <p:childTnLst>
                              <p:par>
                                <p:cTn id="6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-0.3349 0.25301 " pathEditMode="relative" rAng="0" ptsTypes="AA">
                                      <p:cBhvr>
                                        <p:cTn id="6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53" y="1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44774 0.25208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78" y="1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50"/>
                            </p:stCondLst>
                            <p:childTnLst>
                              <p:par>
                                <p:cTn id="7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2.96296E-6 L 0.1125 0.25417 " pathEditMode="relative" rAng="0" ptsTypes="AA">
                                      <p:cBhvr>
                                        <p:cTn id="7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12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85185E-6 L 0.44774 0.25162 " pathEditMode="relative" rAng="0" ptsTypes="AA">
                                      <p:cBhvr>
                                        <p:cTn id="7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78" y="1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Nash Welfare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However, round robin is not </a:t>
                </a:r>
                <a:r>
                  <a:rPr lang="en-US" dirty="0">
                    <a:solidFill>
                      <a:schemeClr val="tx2"/>
                    </a:solidFill>
                  </a:rPr>
                  <a:t>Pareto efficient</a:t>
                </a:r>
              </a:p>
              <a:p>
                <a:r>
                  <a:rPr lang="en-US" dirty="0"/>
                  <a:t>Can we find a mechanism that is both EF1 and Pareto efficient?</a:t>
                </a:r>
              </a:p>
              <a:p>
                <a:r>
                  <a:rPr lang="en-US" dirty="0"/>
                  <a:t>Idea: Maximize the </a:t>
                </a:r>
                <a:r>
                  <a:rPr lang="en-US" dirty="0">
                    <a:solidFill>
                      <a:schemeClr val="tx2"/>
                    </a:solidFill>
                  </a:rPr>
                  <a:t>Nash welfare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For homogeneous divisible goods:</a:t>
                </a:r>
              </a:p>
              <a:p>
                <a:pPr lvl="1"/>
                <a:r>
                  <a:rPr lang="en-US" dirty="0"/>
                  <a:t>Envy free and Pareto efficient</a:t>
                </a:r>
              </a:p>
              <a:p>
                <a:pPr lvl="1"/>
                <a:r>
                  <a:rPr lang="en-US" dirty="0"/>
                  <a:t>Coincides with CEEI and proportional fairness</a:t>
                </a:r>
              </a:p>
              <a:p>
                <a:r>
                  <a:rPr lang="en-US" dirty="0"/>
                  <a:t>For indivisible goods:</a:t>
                </a:r>
              </a:p>
              <a:p>
                <a:pPr lvl="1"/>
                <a:r>
                  <a:rPr lang="en-US" dirty="0"/>
                  <a:t>Rounding does not work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800" t="-6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90543" y="5312128"/>
            <a:ext cx="8574992" cy="1384995"/>
            <a:chOff x="90543" y="4355195"/>
            <a:chExt cx="8574992" cy="1384995"/>
          </a:xfrm>
        </p:grpSpPr>
        <p:grpSp>
          <p:nvGrpSpPr>
            <p:cNvPr id="5" name="Group 4"/>
            <p:cNvGrpSpPr/>
            <p:nvPr/>
          </p:nvGrpSpPr>
          <p:grpSpPr>
            <a:xfrm>
              <a:off x="90543" y="4355195"/>
              <a:ext cx="8574992" cy="1384995"/>
              <a:chOff x="146327" y="4745648"/>
              <a:chExt cx="8574992" cy="1384995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491719" y="4872346"/>
                <a:ext cx="8229600" cy="1131601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dirty="0"/>
                  <a:t>Maximizing Nash welfare satisfies EF1 and Pareto efficiency</a:t>
                </a:r>
                <a:endParaRPr lang="en-US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46327" y="4745648"/>
                <a:ext cx="33398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/>
                  <a:t>THEOREM</a:t>
                </a: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5125668" y="5271140"/>
              <a:ext cx="34874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</a:rPr>
                <a:t>[</a:t>
              </a:r>
              <a:r>
                <a:rPr lang="en-US" sz="1400" dirty="0" err="1">
                  <a:solidFill>
                    <a:schemeClr val="bg1"/>
                  </a:solidFill>
                </a:rPr>
                <a:t>Caragiannis</a:t>
              </a:r>
              <a:r>
                <a:rPr lang="en-US" sz="1400" dirty="0">
                  <a:solidFill>
                    <a:schemeClr val="bg1"/>
                  </a:solidFill>
                </a:rPr>
                <a:t> et al. EC-2016]</a:t>
              </a:r>
            </a:p>
          </p:txBody>
        </p:sp>
      </p:grp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443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4998"/>
    </mc:Choice>
    <mc:Fallback xmlns="">
      <p:transition advTm="184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</a:t>
            </a:r>
            <a:r>
              <a:rPr lang="en-US" dirty="0">
                <a:solidFill>
                  <a:schemeClr val="tx1"/>
                </a:solidFill>
              </a:rPr>
              <a:t>Truly</a:t>
            </a:r>
            <a:r>
              <a:rPr lang="en-US" dirty="0"/>
              <a:t> E-F allocations exist?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3103808"/>
            <a:ext cx="7620000" cy="3022355"/>
          </a:xfrm>
        </p:spPr>
        <p:txBody>
          <a:bodyPr/>
          <a:lstStyle/>
          <a:p>
            <a:r>
              <a:rPr lang="en-US" dirty="0"/>
              <a:t>[A1]: utilities are drawn I.I.D.</a:t>
            </a:r>
          </a:p>
          <a:p>
            <a:r>
              <a:rPr lang="en-US" dirty="0"/>
              <a:t>[A2]: 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each agent equally likely to want </a:t>
            </a:r>
            <a:r>
              <a:rPr lang="en-US" b="0" i="1" dirty="0"/>
              <a:t>g</a:t>
            </a:r>
            <a:r>
              <a:rPr lang="en-US" b="0" dirty="0"/>
              <a:t> the most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difference between the expected utility of the agent most wanting </a:t>
            </a:r>
            <a:r>
              <a:rPr lang="en-US" b="0" i="1" dirty="0"/>
              <a:t>g</a:t>
            </a:r>
            <a:r>
              <a:rPr lang="en-US" b="0" dirty="0"/>
              <a:t> and any other agent is at least some constant </a:t>
            </a:r>
            <a:r>
              <a:rPr lang="en-US" b="0" i="1" dirty="0" err="1"/>
              <a:t>μ</a:t>
            </a:r>
            <a:endParaRPr lang="en-US" b="0" i="1" dirty="0"/>
          </a:p>
          <a:p>
            <a:r>
              <a:rPr lang="en-US" dirty="0"/>
              <a:t>Uniform distribution satisfies [A1] and [A2]</a:t>
            </a:r>
          </a:p>
          <a:p>
            <a:r>
              <a:rPr lang="en-US" dirty="0"/>
              <a:t>Goods with intrinsic base values </a:t>
            </a:r>
            <a:r>
              <a:rPr lang="en-US" dirty="0">
                <a:sym typeface="Wingdings"/>
              </a:rPr>
              <a:t> only [A2]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33400" y="1594830"/>
            <a:ext cx="8153400" cy="128353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Can we characterize when an EF allocation of indivisible goods exists (with high probability)?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42041" y="445785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59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001000" cy="1371600"/>
          </a:xfrm>
        </p:spPr>
        <p:txBody>
          <a:bodyPr/>
          <a:lstStyle/>
          <a:p>
            <a:r>
              <a:rPr lang="en-US" dirty="0"/>
              <a:t>Static DRF Mechanism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6096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3528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096000" y="2362200"/>
            <a:ext cx="2362200" cy="2209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19200" y="4643735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  <a:ea typeface="CMU Serif" pitchFamily="50" charset="0"/>
                <a:cs typeface="Calibri" pitchFamily="34" charset="0"/>
              </a:rPr>
              <a:t>Total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3657600" y="3200400"/>
            <a:ext cx="685800" cy="10668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400800" y="3733800"/>
            <a:ext cx="685800" cy="5334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7467600" y="3200400"/>
            <a:ext cx="685800" cy="10668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4724400" y="4038600"/>
            <a:ext cx="685800" cy="2286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914400" y="2667000"/>
            <a:ext cx="685800" cy="16002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6576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47244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4008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4676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19812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914400" y="2667000"/>
            <a:ext cx="685800" cy="16002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1981200" y="2971800"/>
            <a:ext cx="685800" cy="129540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pic>
        <p:nvPicPr>
          <p:cNvPr id="22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8600" y="4682490"/>
            <a:ext cx="838200" cy="880110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4315264" y="4700904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1</a:t>
            </a:r>
          </a:p>
        </p:txBody>
      </p:sp>
      <p:pic>
        <p:nvPicPr>
          <p:cNvPr id="24" name="Picture 2" descr="C:\Users\kinjal\Desktop\human-clip-art-1 cop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0" y="4648200"/>
            <a:ext cx="838200" cy="880110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7128804" y="4680682"/>
            <a:ext cx="38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itchFamily="34" charset="0"/>
                <a:cs typeface="Calibri" pitchFamily="34" charset="0"/>
              </a:rPr>
              <a:t>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5083" y="1342695"/>
            <a:ext cx="5224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Dominant Resource Fairness = equalize largest shares 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                                                    (a.k.a. dominant shares)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ECB58A-5DBF-424A-A253-EFB51A7DADBC}"/>
              </a:ext>
            </a:extLst>
          </p:cNvPr>
          <p:cNvSpPr txBox="1"/>
          <p:nvPr/>
        </p:nvSpPr>
        <p:spPr>
          <a:xfrm>
            <a:off x="497111" y="5712846"/>
            <a:ext cx="800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Dominant resource </a:t>
            </a:r>
            <a:r>
              <a:rPr lang="en-US" dirty="0"/>
              <a:t>(for an agent): resource for which the agent’s task requires the largest fraction of total availability</a:t>
            </a:r>
          </a:p>
        </p:txBody>
      </p:sp>
    </p:spTree>
    <p:extLst>
      <p:ext uri="{BB962C8B-B14F-4D97-AF65-F5344CB8AC3E}">
        <p14:creationId xmlns:p14="http://schemas.microsoft.com/office/powerpoint/2010/main" val="163250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number of goods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2800"/>
            <a:ext cx="8229600" cy="2773363"/>
          </a:xfrm>
        </p:spPr>
        <p:txBody>
          <a:bodyPr>
            <a:normAutofit/>
          </a:bodyPr>
          <a:lstStyle/>
          <a:p>
            <a:r>
              <a:rPr lang="en-US" dirty="0"/>
              <a:t>Note: if </a:t>
            </a:r>
            <a:r>
              <a:rPr lang="en-US" i="1" dirty="0"/>
              <a:t>m</a:t>
            </a:r>
            <a:r>
              <a:rPr lang="en-US" dirty="0"/>
              <a:t> &lt; </a:t>
            </a:r>
            <a:r>
              <a:rPr lang="en-US" i="1" dirty="0"/>
              <a:t>n</a:t>
            </a:r>
            <a:r>
              <a:rPr lang="en-US" dirty="0"/>
              <a:t>, clearly no EF allocation exists.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How many additional goods beyond </a:t>
            </a:r>
            <a:r>
              <a:rPr lang="en-US" b="0" i="1" dirty="0"/>
              <a:t>m</a:t>
            </a:r>
            <a:r>
              <a:rPr lang="en-US" b="0" dirty="0"/>
              <a:t>=</a:t>
            </a:r>
            <a:r>
              <a:rPr lang="en-US" b="0" i="1" dirty="0"/>
              <a:t>n</a:t>
            </a:r>
            <a:r>
              <a:rPr lang="en-US" b="0" dirty="0"/>
              <a:t> are needed?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Formally: under [A1], for small constant </a:t>
            </a:r>
            <a:r>
              <a:rPr lang="en-US" dirty="0" err="1"/>
              <a:t>δ</a:t>
            </a:r>
            <a:r>
              <a:rPr lang="en-US" dirty="0"/>
              <a:t>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if the probability that EF allocation exists is 1-δ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then </a:t>
            </a:r>
            <a:r>
              <a:rPr lang="en-US" b="0" i="1" dirty="0"/>
              <a:t>m</a:t>
            </a:r>
            <a:r>
              <a:rPr lang="en-US" b="0" dirty="0"/>
              <a:t> ≥ (</a:t>
            </a:r>
            <a:r>
              <a:rPr lang="en-US" b="0" i="1" dirty="0"/>
              <a:t>1</a:t>
            </a:r>
            <a:r>
              <a:rPr lang="en-US" b="0" dirty="0"/>
              <a:t>+</a:t>
            </a:r>
            <a:r>
              <a:rPr lang="en-US" b="0" i="1" dirty="0"/>
              <a:t>c</a:t>
            </a:r>
            <a:r>
              <a:rPr lang="en-US" b="0" dirty="0"/>
              <a:t>(</a:t>
            </a:r>
            <a:r>
              <a:rPr lang="en-US" b="0" i="1" dirty="0" err="1"/>
              <a:t>δ</a:t>
            </a:r>
            <a:r>
              <a:rPr lang="en-US" b="0" dirty="0"/>
              <a:t>))</a:t>
            </a:r>
            <a:r>
              <a:rPr lang="en-US" b="0" i="1" dirty="0"/>
              <a:t>n</a:t>
            </a:r>
            <a:r>
              <a:rPr lang="en-US" b="0" dirty="0"/>
              <a:t>, with</a:t>
            </a:r>
            <a:r>
              <a:rPr lang="en-US" b="0" i="1" dirty="0"/>
              <a:t> c</a:t>
            </a:r>
            <a:r>
              <a:rPr lang="en-US" b="0" dirty="0"/>
              <a:t>(</a:t>
            </a:r>
            <a:r>
              <a:rPr lang="en-US" b="0" i="1" dirty="0" err="1"/>
              <a:t>δ</a:t>
            </a:r>
            <a:r>
              <a:rPr lang="en-US" b="0" dirty="0"/>
              <a:t>)&gt;0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70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11808" y="1628859"/>
            <a:ext cx="8574992" cy="1384995"/>
            <a:chOff x="146327" y="4745648"/>
            <a:chExt cx="8574992" cy="1384995"/>
          </a:xfrm>
        </p:grpSpPr>
        <p:sp>
          <p:nvSpPr>
            <p:cNvPr id="7" name="Rounded Rectangle 6"/>
            <p:cNvSpPr/>
            <p:nvPr/>
          </p:nvSpPr>
          <p:spPr>
            <a:xfrm>
              <a:off x="491719" y="4872346"/>
              <a:ext cx="8229600" cy="113160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Even when the number of goods is larger than the number of agents by a </a:t>
              </a:r>
              <a:r>
                <a:rPr lang="en-US" sz="2000" b="1" dirty="0"/>
                <a:t>linear fraction</a:t>
              </a:r>
              <a:r>
                <a:rPr lang="en-US" sz="2000" dirty="0"/>
                <a:t>, an EF allocation probably won’t exist.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6327" y="4745648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461050" y="2589448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[Dickerson et al. AAAI-14]</a:t>
            </a:r>
          </a:p>
        </p:txBody>
      </p:sp>
    </p:spTree>
    <p:extLst>
      <p:ext uri="{BB962C8B-B14F-4D97-AF65-F5344CB8AC3E}">
        <p14:creationId xmlns:p14="http://schemas.microsoft.com/office/powerpoint/2010/main" val="143723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small number of goods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86400" cy="4525963"/>
          </a:xfrm>
        </p:spPr>
        <p:txBody>
          <a:bodyPr/>
          <a:lstStyle/>
          <a:p>
            <a:r>
              <a:rPr lang="en-US" dirty="0"/>
              <a:t>Thought: If two agents want the same good the most, require at least three goods for an envy-free allocation</a:t>
            </a:r>
          </a:p>
          <a:p>
            <a:endParaRPr lang="en-US" dirty="0"/>
          </a:p>
          <a:p>
            <a:r>
              <a:rPr lang="en-US" dirty="0"/>
              <a:t>Count such collisions; are there too many?</a:t>
            </a:r>
          </a:p>
        </p:txBody>
      </p:sp>
      <p:cxnSp>
        <p:nvCxnSpPr>
          <p:cNvPr id="4" name="Straight Connector 3"/>
          <p:cNvCxnSpPr/>
          <p:nvPr/>
        </p:nvCxnSpPr>
        <p:spPr bwMode="auto">
          <a:xfrm>
            <a:off x="6629400" y="1524000"/>
            <a:ext cx="0" cy="3505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" name="Straight Connector 4"/>
          <p:cNvCxnSpPr/>
          <p:nvPr/>
        </p:nvCxnSpPr>
        <p:spPr bwMode="auto">
          <a:xfrm>
            <a:off x="7239000" y="1524000"/>
            <a:ext cx="0" cy="3505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8458200" y="1524000"/>
            <a:ext cx="0" cy="3505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7848600" y="1524000"/>
            <a:ext cx="0" cy="35052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>
            <a:off x="6629400" y="4495800"/>
            <a:ext cx="1828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6629400" y="5029200"/>
            <a:ext cx="18288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0" name="Picture 33" descr="http://www.zeroto60times.com/blog/wp-content/uploads/2013/02/rolls-royce-cars-logo-emblem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799556" y="4518734"/>
            <a:ext cx="286499" cy="48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5" descr="http://cdn-6.famouslogos.us/images/ferrari-logo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406197" y="4520753"/>
            <a:ext cx="298882" cy="48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http://upload.wikimedia.org/wikipedia/commons/b/b7/Unico_Anell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4800" y="4572000"/>
            <a:ext cx="457200" cy="39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 bwMode="auto">
          <a:xfrm>
            <a:off x="8001000" y="-381000"/>
            <a:ext cx="304800" cy="304800"/>
          </a:xfrm>
          <a:prstGeom prst="ellipse">
            <a:avLst/>
          </a:prstGeom>
          <a:solidFill>
            <a:srgbClr val="9A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6781800" y="-381000"/>
            <a:ext cx="304800" cy="304800"/>
          </a:xfrm>
          <a:prstGeom prst="ellipse">
            <a:avLst/>
          </a:prstGeom>
          <a:solidFill>
            <a:srgbClr val="9A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8001000" y="-381000"/>
            <a:ext cx="304800" cy="304800"/>
          </a:xfrm>
          <a:prstGeom prst="ellipse">
            <a:avLst/>
          </a:prstGeom>
          <a:solidFill>
            <a:srgbClr val="9A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45 Helvetica Light" pitchFamily="-110" charset="0"/>
              <a:ea typeface="Geneva" pitchFamily="-110" charset="-128"/>
              <a:cs typeface="Geneva" pitchFamily="-110" charset="-128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37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3.60167E-6 L -3.33333E-6 0.6551 " pathEditMode="relative" rAng="0" ptsTypes="AA">
                                          <p:cBhvr>
                                            <p:cTn id="3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27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60167E-6 L 0 0.6551 " pathEditMode="relative" rAng="0" ptsTypes="AA">
                                          <p:cBhvr>
                                            <p:cTn id="41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27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42" presetClass="path" presetSubtype="0" accel="50000" fill="hold" grpId="0" nodeType="click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3.60167E-6 L -3.33333E-6 0.58848 " pathEditMode="relative" rAng="0" ptsTypes="AA" p14:bounceEnd="35000">
                                          <p:cBhvr>
                                            <p:cTn id="45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94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42" presetClass="path" presetSubtype="0" fill="hold" grpId="1" nodeType="withEffect" p14:presetBounceEnd="35000">
                                      <p:stCondLst>
                                        <p:cond delay="1370"/>
                                      </p:stCondLst>
                                      <p:childTnLst>
                                        <p:animMotion origin="layout" path="M -3.33333E-6 0.6551 L -3.33333E-6 0.6662 " pathEditMode="relative" rAng="0" ptsTypes="AA" p14:bounceEnd="35000">
                                          <p:cBhvr>
                                            <p:cTn id="47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5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32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9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0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1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2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3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uild="p"/>
          <p:bldP spid="13" grpId="0" animBg="1"/>
          <p:bldP spid="13" grpId="1" animBg="1"/>
          <p:bldP spid="14" grpId="0" animBg="1"/>
          <p:bldP spid="1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5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5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5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5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2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3.60167E-6 L -3.33333E-6 0.6551 " pathEditMode="relative" rAng="0" ptsTypes="AA">
                                          <p:cBhvr>
                                            <p:cTn id="37" dur="2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27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" fill="hold">
                          <p:stCondLst>
                            <p:cond delay="indefinite"/>
                          </p:stCondLst>
                          <p:childTnLst>
                            <p:par>
                              <p:cTn id="3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" presetID="42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3.60167E-6 L 0 0.6551 " pathEditMode="relative" rAng="0" ptsTypes="AA">
                                          <p:cBhvr>
                                            <p:cTn id="41" dur="2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275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42" presetClass="path" presetSubtype="0" ac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3.60167E-6 L -3.33333E-6 0.58848 " pathEditMode="relative" rAng="0" ptsTypes="AA">
                                          <p:cBhvr>
                                            <p:cTn id="45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9424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6" presetID="42" presetClass="path" presetSubtype="0" fill="hold" grpId="1" nodeType="withEffect">
                                      <p:stCondLst>
                                        <p:cond delay="1370"/>
                                      </p:stCondLst>
                                      <p:childTnLst>
                                        <p:animMotion origin="layout" path="M -3.33333E-6 0.6551 L -3.33333E-6 0.6662 " pathEditMode="relative" rAng="0" ptsTypes="AA">
                                          <p:cBhvr>
                                            <p:cTn id="47" dur="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555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8" presetID="32" presetClass="emph" presetSubtype="0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49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0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1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2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3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build="p"/>
          <p:bldP spid="13" grpId="0" animBg="1"/>
          <p:bldP spid="13" grpId="1" animBg="1"/>
          <p:bldP spid="14" grpId="0" animBg="1"/>
          <p:bldP spid="15" grpId="0" animBg="1"/>
        </p:bldLst>
      </p:timing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large number of goods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457200" y="3036011"/>
            <a:ext cx="7620000" cy="3090152"/>
          </a:xfrm>
        </p:spPr>
        <p:txBody>
          <a:bodyPr/>
          <a:lstStyle/>
          <a:p>
            <a:r>
              <a:rPr lang="en-US" dirty="0"/>
              <a:t>Formally: under [A2], with </a:t>
            </a:r>
            <a:r>
              <a:rPr lang="en-US" i="1" dirty="0"/>
              <a:t>n </a:t>
            </a:r>
            <a:r>
              <a:rPr lang="en-US" dirty="0"/>
              <a:t>=</a:t>
            </a:r>
            <a:r>
              <a:rPr lang="en-US" i="1" dirty="0"/>
              <a:t> O</a:t>
            </a:r>
            <a:r>
              <a:rPr lang="en-US" dirty="0"/>
              <a:t>(</a:t>
            </a:r>
            <a:r>
              <a:rPr lang="en-US" i="1" dirty="0"/>
              <a:t>m</a:t>
            </a:r>
            <a:r>
              <a:rPr lang="en-US" dirty="0"/>
              <a:t>/ln </a:t>
            </a:r>
            <a:r>
              <a:rPr lang="en-US" i="1" dirty="0"/>
              <a:t>m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An EF allocation exists (w.p.1) as </a:t>
            </a:r>
            <a:r>
              <a:rPr lang="en-US" i="1" dirty="0"/>
              <a:t>m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∞</a:t>
            </a:r>
            <a:endParaRPr lang="en-US" dirty="0"/>
          </a:p>
          <a:p>
            <a:r>
              <a:rPr lang="en-US" dirty="0"/>
              <a:t>Idea: give each good to the agent who wants it the most</a:t>
            </a:r>
          </a:p>
          <a:p>
            <a:pPr lvl="1"/>
            <a:r>
              <a:rPr lang="en-US" dirty="0"/>
              <a:t>This produces EF allocations with high probability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3352800"/>
            <a:ext cx="8229600" cy="2773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27683" y="1524318"/>
            <a:ext cx="8574992" cy="1384995"/>
            <a:chOff x="146327" y="4745648"/>
            <a:chExt cx="8574992" cy="1384995"/>
          </a:xfrm>
        </p:grpSpPr>
        <p:sp>
          <p:nvSpPr>
            <p:cNvPr id="14" name="Rounded Rectangle 13"/>
            <p:cNvSpPr/>
            <p:nvPr/>
          </p:nvSpPr>
          <p:spPr>
            <a:xfrm>
              <a:off x="491719" y="4872346"/>
              <a:ext cx="8229600" cy="113160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When the number of goods is larger than the number of agents by a </a:t>
              </a:r>
              <a:r>
                <a:rPr lang="en-US" sz="2000" b="1" dirty="0"/>
                <a:t>logarithmic factor</a:t>
              </a:r>
              <a:r>
                <a:rPr lang="en-US" sz="2000" dirty="0"/>
                <a:t>, an EF allocation probably exists.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6327" y="4745648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476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large number of goods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Proof of the theorem uses a </a:t>
            </a:r>
            <a:r>
              <a:rPr lang="en-US" b="1" dirty="0"/>
              <a:t>natural mechanism</a:t>
            </a:r>
            <a:r>
              <a:rPr lang="en-US" dirty="0"/>
              <a:t> that also </a:t>
            </a:r>
            <a:r>
              <a:rPr lang="en-US" b="1" dirty="0"/>
              <a:t>maximizes social welfare</a:t>
            </a:r>
            <a:r>
              <a:rPr lang="en-US" dirty="0"/>
              <a:t> over the space of allocations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Alternate theorem statement: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7683" y="3233060"/>
            <a:ext cx="8574992" cy="1384995"/>
            <a:chOff x="146327" y="4745648"/>
            <a:chExt cx="8574992" cy="1384995"/>
          </a:xfrm>
        </p:grpSpPr>
        <p:sp>
          <p:nvSpPr>
            <p:cNvPr id="7" name="Rounded Rectangle 6"/>
            <p:cNvSpPr/>
            <p:nvPr/>
          </p:nvSpPr>
          <p:spPr>
            <a:xfrm>
              <a:off x="491719" y="4872346"/>
              <a:ext cx="8229600" cy="1131601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“When the number of goods is larger than the number of agents by a logarithmic factor, </a:t>
              </a:r>
              <a:r>
                <a:rPr lang="en-US" sz="2000" b="1" dirty="0"/>
                <a:t>the social welfare-maximizing allocation is EF</a:t>
              </a:r>
              <a:r>
                <a:rPr lang="en-US" sz="2000" dirty="0"/>
                <a:t>.”   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6327" y="4745648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5529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validation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Both theorem statements hide constants</a:t>
            </a:r>
          </a:p>
          <a:p>
            <a:pPr lvl="1"/>
            <a:r>
              <a:rPr lang="en-US" dirty="0"/>
              <a:t>When do these results “kick in”?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 test under two distributions:</a:t>
            </a:r>
          </a:p>
          <a:p>
            <a:pPr lvl="1"/>
            <a:r>
              <a:rPr lang="en-US" dirty="0"/>
              <a:t>Uniform</a:t>
            </a:r>
          </a:p>
          <a:p>
            <a:pPr lvl="2"/>
            <a:r>
              <a:rPr lang="en-US" dirty="0"/>
              <a:t>Satisfies [A1] and [A2] and thus both theorems</a:t>
            </a:r>
          </a:p>
          <a:p>
            <a:pPr lvl="1"/>
            <a:r>
              <a:rPr lang="en-US" dirty="0"/>
              <a:t>Correlated (goods have intrinsic values)</a:t>
            </a:r>
          </a:p>
          <a:p>
            <a:pPr lvl="2"/>
            <a:r>
              <a:rPr lang="en-US" dirty="0"/>
              <a:t>Satisfies [A2] and thus Theorem 2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Hold </a:t>
            </a:r>
            <a:r>
              <a:rPr lang="en-US" i="1" dirty="0"/>
              <a:t>n</a:t>
            </a:r>
            <a:r>
              <a:rPr lang="en-US" dirty="0"/>
              <a:t> constant, vary </a:t>
            </a:r>
            <a:r>
              <a:rPr lang="en-US" i="1" dirty="0"/>
              <a:t>m</a:t>
            </a:r>
            <a:r>
              <a:rPr lang="en-US" dirty="0"/>
              <a:t>, see when EF allocations exist</a:t>
            </a:r>
          </a:p>
          <a:p>
            <a:pPr lvl="1"/>
            <a:r>
              <a:rPr lang="en-US" dirty="0"/>
              <a:t>And how long it takes to find them (or prove otherwise)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0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ase_transition_n10_objtype0_dist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" y="381000"/>
            <a:ext cx="7239000" cy="523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 descr="phase_transition_n10_objtype0_dist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71600" y="1244600"/>
            <a:ext cx="7239000" cy="523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72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th_high_probabilit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9700" y="381000"/>
            <a:ext cx="6324600" cy="4965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81000" y="562987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Number of agents (x-axis) vs. number of items (y-axis) before at least 99% of the instances had an EF allocation, for each of the Uniform and Correlated distributions.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Theorem 2: </a:t>
            </a:r>
            <a:r>
              <a:rPr lang="en-US" dirty="0" err="1"/>
              <a:t>w.h.p</a:t>
            </a:r>
            <a:r>
              <a:rPr lang="en-US" dirty="0"/>
              <a:t>. occurs when </a:t>
            </a:r>
            <a:r>
              <a:rPr lang="en-US" i="1" dirty="0"/>
              <a:t>n </a:t>
            </a:r>
            <a:r>
              <a:rPr lang="en-US" dirty="0"/>
              <a:t>=</a:t>
            </a:r>
            <a:r>
              <a:rPr lang="en-US" i="1" dirty="0"/>
              <a:t> O</a:t>
            </a:r>
            <a:r>
              <a:rPr lang="en-US" dirty="0"/>
              <a:t>(</a:t>
            </a:r>
            <a:r>
              <a:rPr lang="en-US" i="1" dirty="0"/>
              <a:t>m</a:t>
            </a:r>
            <a:r>
              <a:rPr lang="en-US" dirty="0"/>
              <a:t>/</a:t>
            </a:r>
            <a:r>
              <a:rPr lang="en-US" dirty="0" err="1"/>
              <a:t>ln</a:t>
            </a:r>
            <a:r>
              <a:rPr lang="en-US" dirty="0"/>
              <a:t> </a:t>
            </a:r>
            <a:r>
              <a:rPr lang="en-US" i="1" dirty="0"/>
              <a:t>m</a:t>
            </a:r>
            <a:r>
              <a:rPr lang="en-US" dirty="0"/>
              <a:t>) – </a:t>
            </a:r>
            <a:r>
              <a:rPr lang="en-US" b="1" dirty="0"/>
              <a:t>aligns with results</a:t>
            </a:r>
            <a:r>
              <a:rPr lang="en-US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18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phase transition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the runtime spike an artifact of the model?</a:t>
            </a:r>
          </a:p>
          <a:p>
            <a:r>
              <a:rPr lang="en-US" dirty="0"/>
              <a:t>Tried two models in the paper: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Feasibility problem (Model #1)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Optimization problem (Model #2)</a:t>
            </a:r>
          </a:p>
          <a:p>
            <a:r>
              <a:rPr lang="en-US" dirty="0"/>
              <a:t>Motivation: state-of-the-art IP solvers treat feasibility and optimization problems differently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Some evidence that adding objective can help (e.g., the “MIP Nash” paper </a:t>
            </a:r>
            <a:r>
              <a:rPr lang="en-US" sz="1400" b="0" dirty="0"/>
              <a:t>[</a:t>
            </a:r>
            <a:r>
              <a:rPr lang="en-US" sz="1400" b="0" dirty="0" err="1"/>
              <a:t>Sandholm</a:t>
            </a:r>
            <a:r>
              <a:rPr lang="en-US" sz="1400" b="0" dirty="0"/>
              <a:t> Gilpin </a:t>
            </a:r>
            <a:r>
              <a:rPr lang="en-US" sz="1400" b="0" dirty="0" err="1"/>
              <a:t>Conitzer</a:t>
            </a:r>
            <a:r>
              <a:rPr lang="en-US" sz="1400" b="0" dirty="0"/>
              <a:t> 2005]</a:t>
            </a:r>
            <a:r>
              <a:rPr lang="en-US" b="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01747" y="4954773"/>
            <a:ext cx="7779488" cy="1601028"/>
            <a:chOff x="297712" y="5124893"/>
            <a:chExt cx="7779488" cy="1601028"/>
          </a:xfrm>
        </p:grpSpPr>
        <p:sp>
          <p:nvSpPr>
            <p:cNvPr id="5" name="Rounded Rectangle 4"/>
            <p:cNvSpPr/>
            <p:nvPr/>
          </p:nvSpPr>
          <p:spPr>
            <a:xfrm>
              <a:off x="297712" y="5124893"/>
              <a:ext cx="7779488" cy="1601028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model_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" y="5216552"/>
              <a:ext cx="7315200" cy="145443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pic>
      </p:grpSp>
    </p:spTree>
    <p:extLst>
      <p:ext uri="{BB962C8B-B14F-4D97-AF65-F5344CB8AC3E}">
        <p14:creationId xmlns:p14="http://schemas.microsoft.com/office/powerpoint/2010/main" val="656848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arison_n10_objtype0_dist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533400"/>
            <a:ext cx="6845300" cy="523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 descr="comparison_n10_objtype0_dist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8300" y="1092200"/>
            <a:ext cx="6743700" cy="5232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041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DRF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Assumes all agents are present from the beginning and all the job information is known upfront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Can relax this to dynamic setting:</a:t>
            </a:r>
          </a:p>
          <a:p>
            <a:pPr lvl="1"/>
            <a:r>
              <a:rPr lang="en-US" dirty="0"/>
              <a:t>Agents arriving over time</a:t>
            </a:r>
          </a:p>
          <a:p>
            <a:pPr lvl="1"/>
            <a:r>
              <a:rPr lang="en-US" dirty="0"/>
              <a:t>Job information of an agent only revealed upon arrival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This paper initiated the study of dynamic fair division</a:t>
            </a:r>
          </a:p>
          <a:p>
            <a:pPr lvl="1"/>
            <a:r>
              <a:rPr lang="en-US" dirty="0"/>
              <a:t>Huge literature on fair division, but mostly static settings</a:t>
            </a:r>
          </a:p>
          <a:p>
            <a:pPr lvl="1"/>
            <a:r>
              <a:rPr lang="en-US" b="1" dirty="0"/>
              <a:t>Still </a:t>
            </a:r>
            <a:r>
              <a:rPr lang="en-US" b="1" dirty="0">
                <a:solidFill>
                  <a:schemeClr val="tx2"/>
                </a:solidFill>
              </a:rPr>
              <a:t>very little work</a:t>
            </a:r>
            <a:r>
              <a:rPr lang="en-US" b="1" dirty="0"/>
              <a:t> on fair division in dynamic environments!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  <p:sp>
        <p:nvSpPr>
          <p:cNvPr id="9" name="Rectangle 8"/>
          <p:cNvSpPr/>
          <p:nvPr/>
        </p:nvSpPr>
        <p:spPr>
          <a:xfrm>
            <a:off x="3013884" y="1341228"/>
            <a:ext cx="26949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Kash</a:t>
            </a:r>
            <a:r>
              <a:rPr lang="en-US" sz="1400" dirty="0"/>
              <a:t> </a:t>
            </a:r>
            <a:r>
              <a:rPr lang="en-US" sz="1400" dirty="0" err="1"/>
              <a:t>Procaccia</a:t>
            </a:r>
            <a:r>
              <a:rPr lang="en-US" sz="1400" dirty="0"/>
              <a:t> Shah JAIR-14]</a:t>
            </a:r>
          </a:p>
        </p:txBody>
      </p:sp>
    </p:spTree>
    <p:extLst>
      <p:ext uri="{BB962C8B-B14F-4D97-AF65-F5344CB8AC3E}">
        <p14:creationId xmlns:p14="http://schemas.microsoft.com/office/powerpoint/2010/main" val="304874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10248" cy="1371600"/>
          </a:xfrm>
        </p:spPr>
        <p:txBody>
          <a:bodyPr/>
          <a:lstStyle/>
          <a:p>
            <a:r>
              <a:rPr lang="en-US"/>
              <a:t>Formal Dynamic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Resources are known beforehand</a:t>
            </a:r>
          </a:p>
          <a:p>
            <a:r>
              <a:rPr lang="en-US" dirty="0"/>
              <a:t>Agents arrive at different times (steps), do not depart</a:t>
            </a:r>
          </a:p>
          <a:p>
            <a:pPr lvl="1"/>
            <a:r>
              <a:rPr lang="en-US" dirty="0"/>
              <a:t>Total number of agents known in advance</a:t>
            </a:r>
          </a:p>
          <a:p>
            <a:r>
              <a:rPr lang="en-US" dirty="0"/>
              <a:t>Agents’ demands are proportional, revealed at arrival</a:t>
            </a:r>
          </a:p>
          <a:p>
            <a:pPr lvl="1"/>
            <a:r>
              <a:rPr lang="en-US" dirty="0"/>
              <a:t>Each agent requires every resource</a:t>
            </a:r>
          </a:p>
          <a:p>
            <a:endParaRPr lang="en-US" dirty="0"/>
          </a:p>
          <a:p>
            <a:r>
              <a:rPr lang="en-US" dirty="0"/>
              <a:t>Simple dynamic allocation mechanism:</a:t>
            </a:r>
          </a:p>
          <a:p>
            <a:pPr lvl="1"/>
            <a:r>
              <a:rPr lang="en-US" dirty="0"/>
              <a:t>At every step k</a:t>
            </a:r>
          </a:p>
          <a:p>
            <a:pPr lvl="2"/>
            <a:r>
              <a:rPr lang="en-US" dirty="0"/>
              <a:t>Input: k reported demands</a:t>
            </a:r>
          </a:p>
          <a:p>
            <a:pPr lvl="2"/>
            <a:r>
              <a:rPr lang="en-US" dirty="0"/>
              <a:t>Output: An allocation over the k present agents</a:t>
            </a:r>
          </a:p>
          <a:p>
            <a:pPr lvl="1"/>
            <a:r>
              <a:rPr lang="en-US" dirty="0"/>
              <a:t>Terminate after final agent arrives</a:t>
            </a:r>
          </a:p>
          <a:p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Irrevocability of resources!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25CC9-7ECB-4D65-94BD-F1E241F6F67E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12289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9.2|7.4|5.6|9.6|8.9|9.8|31.1|3.8|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4.8|4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2.4|28.7|14|17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6|17.2|28.6|44.6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15438</TotalTime>
  <Words>5401</Words>
  <Application>Microsoft Macintosh PowerPoint</Application>
  <PresentationFormat>On-screen Show (4:3)</PresentationFormat>
  <Paragraphs>881</Paragraphs>
  <Slides>78</Slides>
  <Notes>25</Notes>
  <HiddenSlides>3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9" baseType="lpstr">
      <vt:lpstr>45 Helvetica Light</vt:lpstr>
      <vt:lpstr>Arial</vt:lpstr>
      <vt:lpstr>Arial Black</vt:lpstr>
      <vt:lpstr>Calibri</vt:lpstr>
      <vt:lpstr>Cambria Math</vt:lpstr>
      <vt:lpstr>Mathematica1</vt:lpstr>
      <vt:lpstr>Palatino</vt:lpstr>
      <vt:lpstr>Wingdings</vt:lpstr>
      <vt:lpstr>Wingdings 2</vt:lpstr>
      <vt:lpstr>Essential</vt:lpstr>
      <vt:lpstr>Equation</vt:lpstr>
      <vt:lpstr>Applied Mechanism Design For Social Good</vt:lpstr>
      <vt:lpstr>Announcements</vt:lpstr>
      <vt:lpstr>Today’s Problem</vt:lpstr>
      <vt:lpstr>Allocation of Divisible Resources Without Money</vt:lpstr>
      <vt:lpstr>Dominant Resource Fairness (DRF) Mechanisms</vt:lpstr>
      <vt:lpstr>Dominant Resource Fairness (DRF) Mechanisms</vt:lpstr>
      <vt:lpstr>Static DRF Mechanism</vt:lpstr>
      <vt:lpstr>Problem with DRF</vt:lpstr>
      <vt:lpstr>Formal Dynamic Model</vt:lpstr>
      <vt:lpstr>Desiderata</vt:lpstr>
      <vt:lpstr>Impossibility Result</vt:lpstr>
      <vt:lpstr>1) Relaxing Envy Freeness</vt:lpstr>
      <vt:lpstr>Mechanism: Dynamic-DRF</vt:lpstr>
      <vt:lpstr>Dynamic-DRF illustrated</vt:lpstr>
      <vt:lpstr>2) Relaxing DPO</vt:lpstr>
      <vt:lpstr>Experimental Evaluation</vt:lpstr>
      <vt:lpstr>Experimental Results</vt:lpstr>
      <vt:lpstr>Discussion</vt:lpstr>
      <vt:lpstr>What about Indivisible items?</vt:lpstr>
      <vt:lpstr>The Like Mechanisms</vt:lpstr>
      <vt:lpstr>Strategy Proofness</vt:lpstr>
      <vt:lpstr>Strategy Proofness</vt:lpstr>
      <vt:lpstr>Strategy Proofness</vt:lpstr>
      <vt:lpstr>SO the system can be gamed …</vt:lpstr>
      <vt:lpstr>What about Envy?</vt:lpstr>
      <vt:lpstr>What about Envy?</vt:lpstr>
      <vt:lpstr>What to Do?</vt:lpstr>
      <vt:lpstr>Combinatorial Assignment Problems &amp; Course Match</vt:lpstr>
      <vt:lpstr>Recall: DRF</vt:lpstr>
      <vt:lpstr>Static DRF Mechanism</vt:lpstr>
      <vt:lpstr>Alternative: Make a market</vt:lpstr>
      <vt:lpstr>CEEI Example: Divisible Resources</vt:lpstr>
      <vt:lpstr>CEEI Properties</vt:lpstr>
      <vt:lpstr>DRF vs CEEI</vt:lpstr>
      <vt:lpstr>CEEI for Indivisible items?</vt:lpstr>
      <vt:lpstr>Approximate-CEEI</vt:lpstr>
      <vt:lpstr>A-CEEI For Indivisible Items</vt:lpstr>
      <vt:lpstr>A-CEEI: Properties</vt:lpstr>
      <vt:lpstr>When do Fair Allocations Exist And How Do We find Them?</vt:lpstr>
      <vt:lpstr>Cutting a Divisible Cake: Model</vt:lpstr>
      <vt:lpstr>Fairness Definitions</vt:lpstr>
      <vt:lpstr>Deterministic algorithms</vt:lpstr>
      <vt:lpstr>Randomized algorithms</vt:lpstr>
      <vt:lpstr>A Randomized Cake Cutting Protocol</vt:lpstr>
      <vt:lpstr>Counting Cuts &amp; Queries</vt:lpstr>
      <vt:lpstr>Cut and Choose</vt:lpstr>
      <vt:lpstr>Cut And Choose</vt:lpstr>
      <vt:lpstr>Stage 1: division of Cake 1</vt:lpstr>
      <vt:lpstr>Stage 2: division of Cake 2</vt:lpstr>
      <vt:lpstr>Whole process</vt:lpstr>
      <vt:lpstr>Envy-freeness</vt:lpstr>
      <vt:lpstr>Envy-freeness of Cake 2</vt:lpstr>
      <vt:lpstr>General n?</vt:lpstr>
      <vt:lpstr>Fairness And Complexity</vt:lpstr>
      <vt:lpstr>Moving Knife protocols</vt:lpstr>
      <vt:lpstr>Fairness and complexity</vt:lpstr>
      <vt:lpstr>What about Fairness vs social welfare?</vt:lpstr>
      <vt:lpstr>The Price of Fairness In Cake Cutting</vt:lpstr>
      <vt:lpstr>Price of E-F: Continued Example</vt:lpstr>
      <vt:lpstr>“Price Of” Bounds</vt:lpstr>
      <vt:lpstr>Utilitarian Price of E-F: Lower Bound</vt:lpstr>
      <vt:lpstr>CEEI For Multiple Divisible Items</vt:lpstr>
      <vt:lpstr>Recall: CEEI for Indivisible items?</vt:lpstr>
      <vt:lpstr>Maximin Share (MMS) Guarantee</vt:lpstr>
      <vt:lpstr>Maximin Share (MMS) Guarantee</vt:lpstr>
      <vt:lpstr>Maximin Share Guarantee</vt:lpstr>
      <vt:lpstr>Envy-Freeness up to One Good</vt:lpstr>
      <vt:lpstr>Maximum Nash Welfare</vt:lpstr>
      <vt:lpstr>When do Truly E-F allocations exist?</vt:lpstr>
      <vt:lpstr>A small number of goods</vt:lpstr>
      <vt:lpstr>A small number of goods</vt:lpstr>
      <vt:lpstr>A large number of goods</vt:lpstr>
      <vt:lpstr>A large number of goods</vt:lpstr>
      <vt:lpstr>Experimental validation</vt:lpstr>
      <vt:lpstr>PowerPoint Presentation</vt:lpstr>
      <vt:lpstr>PowerPoint Presentation</vt:lpstr>
      <vt:lpstr>Exploring the phase transition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1971</cp:revision>
  <cp:lastPrinted>2016-10-18T00:55:56Z</cp:lastPrinted>
  <dcterms:created xsi:type="dcterms:W3CDTF">2013-03-05T15:39:19Z</dcterms:created>
  <dcterms:modified xsi:type="dcterms:W3CDTF">2021-04-28T15:49:22Z</dcterms:modified>
</cp:coreProperties>
</file>